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3"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0C4F9-5EE7-47B7-B965-368EB53A4352}"/>
              </a:ext>
            </a:extLst>
          </p:cNvPr>
          <p:cNvSpPr>
            <a:spLocks noGrp="1"/>
          </p:cNvSpPr>
          <p:nvPr>
            <p:ph type="ctrTitle"/>
          </p:nvPr>
        </p:nvSpPr>
        <p:spPr>
          <a:xfrm>
            <a:off x="647700" y="1181099"/>
            <a:ext cx="6864724" cy="3581399"/>
          </a:xfrm>
        </p:spPr>
        <p:txBody>
          <a:bodyPr anchor="b">
            <a:normAutofit/>
          </a:bodyPr>
          <a:lstStyle>
            <a:lvl1pPr algn="l">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7A4A1F1-374F-4FC8-89F7-83065EA4F5DD}"/>
              </a:ext>
            </a:extLst>
          </p:cNvPr>
          <p:cNvSpPr>
            <a:spLocks noGrp="1"/>
          </p:cNvSpPr>
          <p:nvPr>
            <p:ph type="subTitle" idx="1"/>
          </p:nvPr>
        </p:nvSpPr>
        <p:spPr>
          <a:xfrm>
            <a:off x="647700" y="5075227"/>
            <a:ext cx="6864724" cy="868374"/>
          </a:xfrm>
        </p:spPr>
        <p:txBody>
          <a:bodyPr>
            <a:normAutofit/>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FB5CB5F-AE9B-4C02-B16F-C462CAFC1963}"/>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5" name="Footer Placeholder 4">
            <a:extLst>
              <a:ext uri="{FF2B5EF4-FFF2-40B4-BE49-F238E27FC236}">
                <a16:creationId xmlns:a16="http://schemas.microsoft.com/office/drawing/2014/main" id="{4114B1CC-830B-4695-B174-D9E9100A86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DCD43F-E516-4123-A6D8-DB72C3CC50B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7782148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8C0AF-44D0-4830-AF13-49B8522BE62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1B4D8C-6045-47B3-9A0C-F2215A904C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9A9F1-F398-416A-A8C0-0A36D838DD15}"/>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5" name="Footer Placeholder 4">
            <a:extLst>
              <a:ext uri="{FF2B5EF4-FFF2-40B4-BE49-F238E27FC236}">
                <a16:creationId xmlns:a16="http://schemas.microsoft.com/office/drawing/2014/main" id="{6E37F801-C9FB-4A34-8386-BA9FBACCBC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E05176-F6E9-4997-8355-74F2A4560A65}"/>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859497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EBC807-13E1-4F3F-83FA-FD9BD24F3B1F}"/>
              </a:ext>
            </a:extLst>
          </p:cNvPr>
          <p:cNvSpPr>
            <a:spLocks noGrp="1"/>
          </p:cNvSpPr>
          <p:nvPr>
            <p:ph type="title" orient="vert"/>
          </p:nvPr>
        </p:nvSpPr>
        <p:spPr>
          <a:xfrm>
            <a:off x="8986520" y="647699"/>
            <a:ext cx="2291080" cy="52959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9B7E2EAA-155E-482E-A2B8-547653B253EE}"/>
              </a:ext>
            </a:extLst>
          </p:cNvPr>
          <p:cNvSpPr>
            <a:spLocks noGrp="1"/>
          </p:cNvSpPr>
          <p:nvPr>
            <p:ph type="body" orient="vert" idx="1"/>
          </p:nvPr>
        </p:nvSpPr>
        <p:spPr>
          <a:xfrm>
            <a:off x="652371" y="647699"/>
            <a:ext cx="8120789" cy="52959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4A4BDC-BDD0-417D-AF7C-516EE556D7E4}"/>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5" name="Footer Placeholder 4">
            <a:extLst>
              <a:ext uri="{FF2B5EF4-FFF2-40B4-BE49-F238E27FC236}">
                <a16:creationId xmlns:a16="http://schemas.microsoft.com/office/drawing/2014/main" id="{0EF663EC-23F9-4202-80F3-F8E550884F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C8402D-7367-485B-AEA6-5AB2B8209D19}"/>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9358036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FF197-4D72-4945-8068-57D52018E6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C81FA8-039D-4BAF-8AAB-7B6616AFEE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27357F-46A1-493A-A5E4-1D7FAE5B9960}"/>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5" name="Footer Placeholder 4">
            <a:extLst>
              <a:ext uri="{FF2B5EF4-FFF2-40B4-BE49-F238E27FC236}">
                <a16:creationId xmlns:a16="http://schemas.microsoft.com/office/drawing/2014/main" id="{C57277BC-26F9-4B14-A2DC-C7575C5A6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7BC3FF-EE25-45FB-A7A8-AAA522F70748}"/>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44597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96BE-9AF9-4E97-9204-5B672D797384}"/>
              </a:ext>
            </a:extLst>
          </p:cNvPr>
          <p:cNvSpPr>
            <a:spLocks noGrp="1"/>
          </p:cNvSpPr>
          <p:nvPr>
            <p:ph type="title"/>
          </p:nvPr>
        </p:nvSpPr>
        <p:spPr>
          <a:xfrm>
            <a:off x="1981200" y="2362200"/>
            <a:ext cx="7696200" cy="24003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5EDF98A-E8AE-4443-9A8C-CB35DEB2CE60}"/>
              </a:ext>
            </a:extLst>
          </p:cNvPr>
          <p:cNvSpPr>
            <a:spLocks noGrp="1"/>
          </p:cNvSpPr>
          <p:nvPr>
            <p:ph type="body" idx="1"/>
          </p:nvPr>
        </p:nvSpPr>
        <p:spPr>
          <a:xfrm>
            <a:off x="1981200" y="5067300"/>
            <a:ext cx="7696200" cy="876300"/>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7114B-35CB-40C5-BCC8-C5039524FFC1}"/>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5" name="Footer Placeholder 4">
            <a:extLst>
              <a:ext uri="{FF2B5EF4-FFF2-40B4-BE49-F238E27FC236}">
                <a16:creationId xmlns:a16="http://schemas.microsoft.com/office/drawing/2014/main" id="{7A1AA324-982E-42C4-8002-5F236877CF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01596-9353-4C1A-972E-6522F2B42049}"/>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793630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F0BC9-7469-437A-B92B-0A2627E4B9B4}"/>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1B7D887-595C-4649-AF8E-E78307000D4A}"/>
              </a:ext>
            </a:extLst>
          </p:cNvPr>
          <p:cNvSpPr>
            <a:spLocks noGrp="1"/>
          </p:cNvSpPr>
          <p:nvPr>
            <p:ph sz="half" idx="1"/>
          </p:nvPr>
        </p:nvSpPr>
        <p:spPr>
          <a:xfrm>
            <a:off x="914400" y="1825625"/>
            <a:ext cx="49911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39FE29C-ED37-4DD9-949F-0024342619E1}"/>
              </a:ext>
            </a:extLst>
          </p:cNvPr>
          <p:cNvSpPr>
            <a:spLocks noGrp="1"/>
          </p:cNvSpPr>
          <p:nvPr>
            <p:ph sz="half" idx="2"/>
          </p:nvPr>
        </p:nvSpPr>
        <p:spPr>
          <a:xfrm>
            <a:off x="6248400" y="1825625"/>
            <a:ext cx="5029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A6F6AA34-8CC0-4E5B-8396-0AC75633142B}"/>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6" name="Footer Placeholder 5">
            <a:extLst>
              <a:ext uri="{FF2B5EF4-FFF2-40B4-BE49-F238E27FC236}">
                <a16:creationId xmlns:a16="http://schemas.microsoft.com/office/drawing/2014/main" id="{28DF7398-73FE-4D27-AFF9-91BEBFED32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700880-10EE-4115-8BBB-13DDF270DBD1}"/>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657704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F3C9B-D20D-43FA-BA18-D50F86A9127E}"/>
              </a:ext>
            </a:extLst>
          </p:cNvPr>
          <p:cNvSpPr>
            <a:spLocks noGrp="1"/>
          </p:cNvSpPr>
          <p:nvPr>
            <p:ph type="title"/>
          </p:nvPr>
        </p:nvSpPr>
        <p:spPr>
          <a:xfrm>
            <a:off x="652371" y="647699"/>
            <a:ext cx="10625229" cy="115062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D52F00A-F4EE-40FC-9325-373840422D52}"/>
              </a:ext>
            </a:extLst>
          </p:cNvPr>
          <p:cNvSpPr>
            <a:spLocks noGrp="1"/>
          </p:cNvSpPr>
          <p:nvPr>
            <p:ph type="body" idx="1"/>
          </p:nvPr>
        </p:nvSpPr>
        <p:spPr>
          <a:xfrm>
            <a:off x="655863" y="1879599"/>
            <a:ext cx="5157787" cy="675641"/>
          </a:xfrm>
        </p:spPr>
        <p:txBody>
          <a:bodyPr anchor="b">
            <a:no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75DD90-A306-4A8B-A54C-8033B7F7F0E9}"/>
              </a:ext>
            </a:extLst>
          </p:cNvPr>
          <p:cNvSpPr>
            <a:spLocks noGrp="1"/>
          </p:cNvSpPr>
          <p:nvPr>
            <p:ph sz="half" idx="2"/>
          </p:nvPr>
        </p:nvSpPr>
        <p:spPr>
          <a:xfrm>
            <a:off x="655863" y="2560955"/>
            <a:ext cx="5157787" cy="3649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040E0AA-F8F8-4862-B27B-50FAF2F34DE0}"/>
              </a:ext>
            </a:extLst>
          </p:cNvPr>
          <p:cNvSpPr>
            <a:spLocks noGrp="1"/>
          </p:cNvSpPr>
          <p:nvPr>
            <p:ph type="body" sz="quarter" idx="3"/>
          </p:nvPr>
        </p:nvSpPr>
        <p:spPr>
          <a:xfrm>
            <a:off x="6094412" y="1879599"/>
            <a:ext cx="5183188" cy="675641"/>
          </a:xfrm>
        </p:spPr>
        <p:txBody>
          <a:bodyPr anchor="b">
            <a:no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FEBDD6-EDA1-4CE7-9DDC-9D977E12DDAB}"/>
              </a:ext>
            </a:extLst>
          </p:cNvPr>
          <p:cNvSpPr>
            <a:spLocks noGrp="1"/>
          </p:cNvSpPr>
          <p:nvPr>
            <p:ph sz="quarter" idx="4"/>
          </p:nvPr>
        </p:nvSpPr>
        <p:spPr>
          <a:xfrm>
            <a:off x="6094412" y="2560955"/>
            <a:ext cx="5183188" cy="3649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0044487-D350-4434-A5C7-A96942FFC95E}"/>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8" name="Footer Placeholder 7">
            <a:extLst>
              <a:ext uri="{FF2B5EF4-FFF2-40B4-BE49-F238E27FC236}">
                <a16:creationId xmlns:a16="http://schemas.microsoft.com/office/drawing/2014/main" id="{3389DC43-E591-42BF-82EE-E4887E4BC5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8CD421-2D00-41DD-A393-4739E389D95E}"/>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7943255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39A8B-0FAF-431C-9657-9003FA03731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BBA2A1-331D-40F8-867B-CE15011360A1}"/>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4" name="Footer Placeholder 3">
            <a:extLst>
              <a:ext uri="{FF2B5EF4-FFF2-40B4-BE49-F238E27FC236}">
                <a16:creationId xmlns:a16="http://schemas.microsoft.com/office/drawing/2014/main" id="{850995C1-5121-47B6-AC6D-F60C0FF6635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DBE022-9B54-431C-80D5-5D8F2AFCB920}"/>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380877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15B6E5-6347-41F6-85FC-3BF3652D1BC3}"/>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3" name="Footer Placeholder 2">
            <a:extLst>
              <a:ext uri="{FF2B5EF4-FFF2-40B4-BE49-F238E27FC236}">
                <a16:creationId xmlns:a16="http://schemas.microsoft.com/office/drawing/2014/main" id="{1C6A93F6-45F8-4453-B5DC-B2F3D5D0B5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EE364E1-213B-4AF0-80D7-8101EFD5E410}"/>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628950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90B5D-E76D-4797-AD77-15625D675F3A}"/>
              </a:ext>
            </a:extLst>
          </p:cNvPr>
          <p:cNvSpPr>
            <a:spLocks noGrp="1"/>
          </p:cNvSpPr>
          <p:nvPr>
            <p:ph type="title"/>
          </p:nvPr>
        </p:nvSpPr>
        <p:spPr>
          <a:xfrm>
            <a:off x="652372" y="647700"/>
            <a:ext cx="4119654" cy="1714500"/>
          </a:xfrm>
        </p:spPr>
        <p:txBody>
          <a:bodyPr anchor="b">
            <a:no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9744D8D-C9CF-43B2-905D-2368B17A539A}"/>
              </a:ext>
            </a:extLst>
          </p:cNvPr>
          <p:cNvSpPr>
            <a:spLocks noGrp="1"/>
          </p:cNvSpPr>
          <p:nvPr>
            <p:ph idx="1"/>
          </p:nvPr>
        </p:nvSpPr>
        <p:spPr>
          <a:xfrm>
            <a:off x="5540188" y="914400"/>
            <a:ext cx="5737412" cy="50291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1B4BF0C-D14C-46D7-ACDD-1885DDD883F1}"/>
              </a:ext>
            </a:extLst>
          </p:cNvPr>
          <p:cNvSpPr>
            <a:spLocks noGrp="1"/>
          </p:cNvSpPr>
          <p:nvPr>
            <p:ph type="body" sz="half" idx="2"/>
          </p:nvPr>
        </p:nvSpPr>
        <p:spPr>
          <a:xfrm>
            <a:off x="652372" y="2697479"/>
            <a:ext cx="4119654" cy="324611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FD7D8D-72E7-4ABD-BB87-80BB49003104}"/>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6" name="Footer Placeholder 5">
            <a:extLst>
              <a:ext uri="{FF2B5EF4-FFF2-40B4-BE49-F238E27FC236}">
                <a16:creationId xmlns:a16="http://schemas.microsoft.com/office/drawing/2014/main" id="{A9D9C1CE-C8CE-4364-A021-ADC2D64726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E6FA33-09EF-495A-853E-63750CA37AC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475468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F023E-952E-40DF-A101-74D22789D534}"/>
              </a:ext>
            </a:extLst>
          </p:cNvPr>
          <p:cNvSpPr>
            <a:spLocks noGrp="1"/>
          </p:cNvSpPr>
          <p:nvPr>
            <p:ph type="title"/>
          </p:nvPr>
        </p:nvSpPr>
        <p:spPr>
          <a:xfrm>
            <a:off x="652372" y="647700"/>
            <a:ext cx="4119654" cy="1714500"/>
          </a:xfrm>
        </p:spPr>
        <p:txBody>
          <a:bodyPr anchor="b">
            <a:noAutofit/>
          </a:bodyPr>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841E98DD-BF5D-4CCA-8C66-F2A6CE11271C}"/>
              </a:ext>
            </a:extLst>
          </p:cNvPr>
          <p:cNvSpPr>
            <a:spLocks noGrp="1"/>
          </p:cNvSpPr>
          <p:nvPr>
            <p:ph type="pic" idx="1"/>
          </p:nvPr>
        </p:nvSpPr>
        <p:spPr>
          <a:xfrm>
            <a:off x="5486400" y="914400"/>
            <a:ext cx="5791200" cy="50291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0EC22A6-F2C2-4A88-BEE5-2D6CEB520EB9}"/>
              </a:ext>
            </a:extLst>
          </p:cNvPr>
          <p:cNvSpPr>
            <a:spLocks noGrp="1"/>
          </p:cNvSpPr>
          <p:nvPr>
            <p:ph type="body" sz="half" idx="2"/>
          </p:nvPr>
        </p:nvSpPr>
        <p:spPr>
          <a:xfrm>
            <a:off x="652372" y="2697480"/>
            <a:ext cx="4119654" cy="317150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A1F755-C7AF-4C50-8CA8-828612A767B0}"/>
              </a:ext>
            </a:extLst>
          </p:cNvPr>
          <p:cNvSpPr>
            <a:spLocks noGrp="1"/>
          </p:cNvSpPr>
          <p:nvPr>
            <p:ph type="dt" sz="half" idx="10"/>
          </p:nvPr>
        </p:nvSpPr>
        <p:spPr/>
        <p:txBody>
          <a:bodyPr/>
          <a:lstStyle/>
          <a:p>
            <a:fld id="{D341B595-366B-43E2-A22E-EA6A78C03F06}" type="datetimeFigureOut">
              <a:rPr lang="en-US" smtClean="0"/>
              <a:t>7/24/2023</a:t>
            </a:fld>
            <a:endParaRPr lang="en-US"/>
          </a:p>
        </p:txBody>
      </p:sp>
      <p:sp>
        <p:nvSpPr>
          <p:cNvPr id="6" name="Footer Placeholder 5">
            <a:extLst>
              <a:ext uri="{FF2B5EF4-FFF2-40B4-BE49-F238E27FC236}">
                <a16:creationId xmlns:a16="http://schemas.microsoft.com/office/drawing/2014/main" id="{C1EDE175-E818-477C-A3F6-7DD65C1268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D0B8E3-DB91-440B-818F-71E4248BB10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803988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1000"/>
            <a:extLst>
              <a:ext uri="{BEBA8EAE-BF5A-486C-A8C5-ECC9F3942E4B}">
                <a14:imgProps xmlns:a14="http://schemas.microsoft.com/office/drawing/2010/main">
                  <a14:imgLayer r:embed="rId14">
                    <a14:imgEffect>
                      <a14:saturation sat="258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5EB7D6-B8CB-49E3-874F-2255BEE82473}"/>
              </a:ext>
            </a:extLst>
          </p:cNvPr>
          <p:cNvSpPr>
            <a:spLocks noGrp="1"/>
          </p:cNvSpPr>
          <p:nvPr>
            <p:ph type="title"/>
          </p:nvPr>
        </p:nvSpPr>
        <p:spPr>
          <a:xfrm>
            <a:off x="652371" y="647700"/>
            <a:ext cx="10625229" cy="114705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FBEEAC5-A8AB-4FE8-A270-D70F7DED4A50}"/>
              </a:ext>
            </a:extLst>
          </p:cNvPr>
          <p:cNvSpPr>
            <a:spLocks noGrp="1"/>
          </p:cNvSpPr>
          <p:nvPr>
            <p:ph type="body" idx="1"/>
          </p:nvPr>
        </p:nvSpPr>
        <p:spPr>
          <a:xfrm>
            <a:off x="652371" y="2095500"/>
            <a:ext cx="10620855" cy="3848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7B6506C-52BF-4C05-AD31-7C08B80151CB}"/>
              </a:ext>
            </a:extLst>
          </p:cNvPr>
          <p:cNvSpPr>
            <a:spLocks noGrp="1"/>
          </p:cNvSpPr>
          <p:nvPr>
            <p:ph type="dt" sz="half" idx="2"/>
          </p:nvPr>
        </p:nvSpPr>
        <p:spPr>
          <a:xfrm>
            <a:off x="652371" y="6332538"/>
            <a:ext cx="3006492" cy="365125"/>
          </a:xfrm>
          <a:prstGeom prst="rect">
            <a:avLst/>
          </a:prstGeom>
        </p:spPr>
        <p:txBody>
          <a:bodyPr vert="horz" lIns="91440" tIns="45720" rIns="91440" bIns="45720" rtlCol="0" anchor="ctr"/>
          <a:lstStyle>
            <a:lvl1pPr algn="l">
              <a:defRPr sz="900" b="1" spc="100" baseline="0">
                <a:solidFill>
                  <a:schemeClr val="tx1"/>
                </a:solidFill>
              </a:defRPr>
            </a:lvl1pPr>
          </a:lstStyle>
          <a:p>
            <a:fld id="{D341B595-366B-43E2-A22E-EA6A78C03F06}" type="datetimeFigureOut">
              <a:rPr lang="en-US" smtClean="0"/>
              <a:t>7/24/2023</a:t>
            </a:fld>
            <a:endParaRPr lang="en-US"/>
          </a:p>
        </p:txBody>
      </p:sp>
      <p:sp>
        <p:nvSpPr>
          <p:cNvPr id="5" name="Footer Placeholder 4">
            <a:extLst>
              <a:ext uri="{FF2B5EF4-FFF2-40B4-BE49-F238E27FC236}">
                <a16:creationId xmlns:a16="http://schemas.microsoft.com/office/drawing/2014/main" id="{F2534630-6C67-4A40-A499-CB025B2438CE}"/>
              </a:ext>
            </a:extLst>
          </p:cNvPr>
          <p:cNvSpPr>
            <a:spLocks noGrp="1"/>
          </p:cNvSpPr>
          <p:nvPr>
            <p:ph type="ftr" sz="quarter" idx="3"/>
          </p:nvPr>
        </p:nvSpPr>
        <p:spPr>
          <a:xfrm>
            <a:off x="8034169" y="6332538"/>
            <a:ext cx="3505459" cy="365125"/>
          </a:xfrm>
          <a:prstGeom prst="rect">
            <a:avLst/>
          </a:prstGeom>
        </p:spPr>
        <p:txBody>
          <a:bodyPr vert="horz" lIns="91440" tIns="45720" rIns="91440" bIns="45720" rtlCol="0" anchor="ctr"/>
          <a:lstStyle>
            <a:lvl1pPr algn="r">
              <a:defRPr sz="900" b="1"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E964E14B-0EE8-4015-809C-DD36B5459B82}"/>
              </a:ext>
            </a:extLst>
          </p:cNvPr>
          <p:cNvSpPr>
            <a:spLocks noGrp="1"/>
          </p:cNvSpPr>
          <p:nvPr>
            <p:ph type="sldNum" sz="quarter" idx="4"/>
          </p:nvPr>
        </p:nvSpPr>
        <p:spPr>
          <a:xfrm>
            <a:off x="11444747" y="6332538"/>
            <a:ext cx="539808" cy="365125"/>
          </a:xfrm>
          <a:prstGeom prst="rect">
            <a:avLst/>
          </a:prstGeom>
        </p:spPr>
        <p:txBody>
          <a:bodyPr vert="horz" lIns="91440" tIns="45720" rIns="91440" bIns="45720" rtlCol="0" anchor="ctr"/>
          <a:lstStyle>
            <a:lvl1pPr algn="r">
              <a:defRPr sz="900" b="1" spc="100" baseline="0">
                <a:solidFill>
                  <a:schemeClr val="tx1"/>
                </a:solidFill>
              </a:defRPr>
            </a:lvl1pPr>
          </a:lstStyle>
          <a:p>
            <a:fld id="{4BA915EE-10CB-4CF1-8569-6154455DA573}" type="slidenum">
              <a:rPr lang="en-US" smtClean="0"/>
              <a:t>‹#›</a:t>
            </a:fld>
            <a:endParaRPr lang="en-US"/>
          </a:p>
        </p:txBody>
      </p:sp>
    </p:spTree>
    <p:extLst>
      <p:ext uri="{BB962C8B-B14F-4D97-AF65-F5344CB8AC3E}">
        <p14:creationId xmlns:p14="http://schemas.microsoft.com/office/powerpoint/2010/main" val="732846030"/>
      </p:ext>
    </p:extLst>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52" r:id="rId6"/>
    <p:sldLayoutId id="2147483857" r:id="rId7"/>
    <p:sldLayoutId id="2147483853" r:id="rId8"/>
    <p:sldLayoutId id="2147483854" r:id="rId9"/>
    <p:sldLayoutId id="2147483855" r:id="rId10"/>
    <p:sldLayoutId id="2147483856" r:id="rId11"/>
  </p:sldLayoutIdLst>
  <p:txStyles>
    <p:titleStyle>
      <a:lvl1pPr algn="l" defTabSz="914400" rtl="0" eaLnBrk="1" latinLnBrk="0" hangingPunct="1">
        <a:lnSpc>
          <a:spcPct val="120000"/>
        </a:lnSpc>
        <a:spcBef>
          <a:spcPct val="0"/>
        </a:spcBef>
        <a:buNone/>
        <a:defRPr sz="3600" kern="1200" cap="all" spc="300" baseline="0">
          <a:solidFill>
            <a:srgbClr val="FFFFFF"/>
          </a:solidFill>
          <a:highlight>
            <a:srgbClr val="000000"/>
          </a:highligh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SzPct val="75000"/>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itle 1">
            <a:extLst>
              <a:ext uri="{FF2B5EF4-FFF2-40B4-BE49-F238E27FC236}">
                <a16:creationId xmlns:a16="http://schemas.microsoft.com/office/drawing/2014/main" id="{789AB4A6-63E1-4A8F-AEA3-70E04AC0EBC4}"/>
              </a:ext>
            </a:extLst>
          </p:cNvPr>
          <p:cNvSpPr>
            <a:spLocks noGrp="1"/>
          </p:cNvSpPr>
          <p:nvPr>
            <p:ph type="ctrTitle"/>
          </p:nvPr>
        </p:nvSpPr>
        <p:spPr>
          <a:xfrm>
            <a:off x="-128348" y="-254742"/>
            <a:ext cx="10501707" cy="3086620"/>
          </a:xfrm>
        </p:spPr>
        <p:txBody>
          <a:bodyPr>
            <a:normAutofit fontScale="90000"/>
          </a:bodyPr>
          <a:lstStyle/>
          <a:p>
            <a:br>
              <a:rPr lang="en-US" sz="4400" i="1" dirty="0">
                <a:solidFill>
                  <a:schemeClr val="accent5">
                    <a:lumMod val="75000"/>
                  </a:schemeClr>
                </a:solidFill>
                <a:effectLst>
                  <a:glow rad="228600">
                    <a:schemeClr val="accent4">
                      <a:satMod val="175000"/>
                      <a:alpha val="40000"/>
                    </a:schemeClr>
                  </a:glow>
                  <a:outerShdw blurRad="38100" dist="38100" dir="2700000" algn="tl">
                    <a:srgbClr val="000000">
                      <a:alpha val="43137"/>
                    </a:srgbClr>
                  </a:outerShdw>
                </a:effectLst>
                <a:latin typeface="Bauhaus 93" panose="04030905020B02020C02" pitchFamily="82" charset="0"/>
              </a:rPr>
            </a:br>
            <a:br>
              <a:rPr lang="en-US" sz="4400" i="1" dirty="0">
                <a:solidFill>
                  <a:schemeClr val="accent5">
                    <a:lumMod val="75000"/>
                  </a:schemeClr>
                </a:solidFill>
                <a:effectLst>
                  <a:glow rad="228600">
                    <a:schemeClr val="accent4">
                      <a:satMod val="175000"/>
                      <a:alpha val="40000"/>
                    </a:schemeClr>
                  </a:glow>
                  <a:outerShdw blurRad="38100" dist="38100" dir="2700000" algn="tl">
                    <a:srgbClr val="000000">
                      <a:alpha val="43137"/>
                    </a:srgbClr>
                  </a:outerShdw>
                </a:effectLst>
                <a:latin typeface="Bauhaus 93" panose="04030905020B02020C02" pitchFamily="82" charset="0"/>
              </a:rPr>
            </a:br>
            <a:br>
              <a:rPr lang="en-US" sz="4400" i="1" dirty="0">
                <a:solidFill>
                  <a:schemeClr val="accent5">
                    <a:lumMod val="75000"/>
                  </a:schemeClr>
                </a:solidFill>
                <a:effectLst>
                  <a:glow rad="228600">
                    <a:schemeClr val="accent4">
                      <a:satMod val="175000"/>
                      <a:alpha val="40000"/>
                    </a:schemeClr>
                  </a:glow>
                  <a:outerShdw blurRad="38100" dist="38100" dir="2700000" algn="tl">
                    <a:srgbClr val="000000">
                      <a:alpha val="43137"/>
                    </a:srgbClr>
                  </a:outerShdw>
                </a:effectLst>
                <a:latin typeface="Bauhaus 93" panose="04030905020B02020C02" pitchFamily="82" charset="0"/>
              </a:rPr>
            </a:br>
            <a:r>
              <a:rPr lang="en-US" sz="4400" i="1" dirty="0">
                <a:solidFill>
                  <a:schemeClr val="accent5">
                    <a:lumMod val="75000"/>
                  </a:schemeClr>
                </a:solidFill>
                <a:effectLst>
                  <a:glow rad="228600">
                    <a:schemeClr val="accent4">
                      <a:satMod val="175000"/>
                      <a:alpha val="40000"/>
                    </a:schemeClr>
                  </a:glow>
                  <a:outerShdw blurRad="38100" dist="38100" dir="2700000" algn="tl">
                    <a:srgbClr val="000000">
                      <a:alpha val="43137"/>
                    </a:srgbClr>
                  </a:outerShdw>
                </a:effectLst>
                <a:latin typeface="Bauhaus 93" panose="04030905020B02020C02" pitchFamily="82" charset="0"/>
              </a:rPr>
              <a:t>delving into the world of Encryption</a:t>
            </a:r>
          </a:p>
        </p:txBody>
      </p:sp>
      <p:sp>
        <p:nvSpPr>
          <p:cNvPr id="60" name="Subtitle 2">
            <a:extLst>
              <a:ext uri="{FF2B5EF4-FFF2-40B4-BE49-F238E27FC236}">
                <a16:creationId xmlns:a16="http://schemas.microsoft.com/office/drawing/2014/main" id="{6008F35F-D16F-4570-858B-EF57288370AE}"/>
              </a:ext>
            </a:extLst>
          </p:cNvPr>
          <p:cNvSpPr>
            <a:spLocks noGrp="1"/>
          </p:cNvSpPr>
          <p:nvPr>
            <p:ph type="subTitle" idx="1"/>
          </p:nvPr>
        </p:nvSpPr>
        <p:spPr>
          <a:xfrm>
            <a:off x="6096000" y="3490265"/>
            <a:ext cx="6835033" cy="868373"/>
          </a:xfrm>
        </p:spPr>
        <p:txBody>
          <a:bodyPr>
            <a:noAutofit/>
          </a:bodyPr>
          <a:lstStyle/>
          <a:p>
            <a:pPr algn="l"/>
            <a:r>
              <a:rPr lang="en-US" sz="3600" b="0" i="1" dirty="0">
                <a:solidFill>
                  <a:schemeClr val="accent5">
                    <a:lumMod val="75000"/>
                  </a:schemeClr>
                </a:solidFill>
                <a:effectLst>
                  <a:glow rad="228600">
                    <a:schemeClr val="accent4">
                      <a:satMod val="175000"/>
                      <a:alpha val="40000"/>
                    </a:schemeClr>
                  </a:glow>
                </a:effectLst>
                <a:highlight>
                  <a:srgbClr val="000000"/>
                </a:highlight>
                <a:latin typeface="Amasis MT Pro Black" panose="02040A04050005020304" pitchFamily="18" charset="0"/>
              </a:rPr>
              <a:t>Unraveling the Secrets of Secure Communication</a:t>
            </a:r>
            <a:br>
              <a:rPr lang="en-US" sz="3600" b="0" i="1" dirty="0">
                <a:solidFill>
                  <a:schemeClr val="accent5">
                    <a:lumMod val="75000"/>
                  </a:schemeClr>
                </a:solidFill>
                <a:effectLst>
                  <a:glow rad="228600">
                    <a:schemeClr val="accent4">
                      <a:satMod val="175000"/>
                      <a:alpha val="40000"/>
                    </a:schemeClr>
                  </a:glow>
                </a:effectLst>
                <a:highlight>
                  <a:srgbClr val="000000"/>
                </a:highlight>
                <a:latin typeface="Amasis MT Pro Black" panose="02040A04050005020304" pitchFamily="18" charset="0"/>
              </a:rPr>
            </a:br>
            <a:endParaRPr lang="en-US" sz="3600" i="1" dirty="0">
              <a:solidFill>
                <a:schemeClr val="accent5">
                  <a:lumMod val="75000"/>
                </a:schemeClr>
              </a:solidFill>
              <a:effectLst>
                <a:glow rad="228600">
                  <a:schemeClr val="accent4">
                    <a:satMod val="175000"/>
                    <a:alpha val="40000"/>
                  </a:schemeClr>
                </a:glow>
              </a:effectLst>
              <a:highlight>
                <a:srgbClr val="000000"/>
              </a:highlight>
              <a:latin typeface="Amasis MT Pro Black" panose="02040A04050005020304" pitchFamily="18" charset="0"/>
            </a:endParaRPr>
          </a:p>
          <a:p>
            <a:pPr algn="l"/>
            <a:r>
              <a:rPr lang="en-US" sz="3600" b="0" i="1" dirty="0">
                <a:solidFill>
                  <a:schemeClr val="accent5">
                    <a:lumMod val="75000"/>
                  </a:schemeClr>
                </a:solidFill>
                <a:effectLst>
                  <a:glow rad="228600">
                    <a:schemeClr val="accent4">
                      <a:satMod val="175000"/>
                      <a:alpha val="40000"/>
                    </a:schemeClr>
                  </a:glow>
                </a:effectLst>
                <a:highlight>
                  <a:srgbClr val="000000"/>
                </a:highlight>
                <a:latin typeface="Amasis MT Pro Black" panose="02040A04050005020304" pitchFamily="18" charset="0"/>
              </a:rPr>
              <a:t>~Manmeet Singh Kohli</a:t>
            </a:r>
          </a:p>
          <a:p>
            <a:pPr algn="l"/>
            <a:r>
              <a:rPr lang="en-US" sz="3600" b="0" i="1" dirty="0">
                <a:solidFill>
                  <a:schemeClr val="accent5">
                    <a:lumMod val="75000"/>
                  </a:schemeClr>
                </a:solidFill>
                <a:effectLst>
                  <a:glow rad="228600">
                    <a:schemeClr val="accent4">
                      <a:satMod val="175000"/>
                      <a:alpha val="40000"/>
                    </a:schemeClr>
                  </a:glow>
                </a:effectLst>
                <a:highlight>
                  <a:srgbClr val="000000"/>
                </a:highlight>
                <a:latin typeface="Amasis MT Pro Black" panose="02040A04050005020304" pitchFamily="18" charset="0"/>
              </a:rPr>
              <a:t>July 22 ,2023</a:t>
            </a:r>
          </a:p>
          <a:p>
            <a:br>
              <a:rPr lang="en-US" sz="3600" i="1" dirty="0">
                <a:solidFill>
                  <a:schemeClr val="accent5">
                    <a:lumMod val="75000"/>
                  </a:schemeClr>
                </a:solidFill>
                <a:effectLst>
                  <a:glow rad="228600">
                    <a:schemeClr val="accent4">
                      <a:satMod val="175000"/>
                      <a:alpha val="40000"/>
                    </a:schemeClr>
                  </a:glow>
                </a:effectLst>
                <a:highlight>
                  <a:srgbClr val="000000"/>
                </a:highlight>
                <a:latin typeface="Amasis MT Pro Black" panose="02040A04050005020304" pitchFamily="18" charset="0"/>
              </a:rPr>
            </a:br>
            <a:endParaRPr lang="en-US" sz="3600" i="1" dirty="0">
              <a:solidFill>
                <a:schemeClr val="accent5">
                  <a:lumMod val="75000"/>
                </a:schemeClr>
              </a:solidFill>
              <a:effectLst>
                <a:glow rad="228600">
                  <a:schemeClr val="accent4">
                    <a:satMod val="175000"/>
                    <a:alpha val="40000"/>
                  </a:schemeClr>
                </a:glow>
              </a:effectLst>
              <a:highlight>
                <a:srgbClr val="000000"/>
              </a:highlight>
              <a:latin typeface="Amasis MT Pro Black" panose="02040A04050005020304" pitchFamily="18" charset="0"/>
            </a:endParaRPr>
          </a:p>
        </p:txBody>
      </p:sp>
      <p:sp>
        <p:nvSpPr>
          <p:cNvPr id="39" name="Date Placeholder 5">
            <a:extLst>
              <a:ext uri="{FF2B5EF4-FFF2-40B4-BE49-F238E27FC236}">
                <a16:creationId xmlns:a16="http://schemas.microsoft.com/office/drawing/2014/main" id="{04E35474-1A9A-4F0C-82BB-186980BFD465}"/>
              </a:ext>
            </a:extLst>
          </p:cNvPr>
          <p:cNvSpPr>
            <a:spLocks noGrp="1"/>
          </p:cNvSpPr>
          <p:nvPr>
            <p:ph type="dt" sz="half" idx="10"/>
          </p:nvPr>
        </p:nvSpPr>
        <p:spPr>
          <a:xfrm>
            <a:off x="652371" y="6332538"/>
            <a:ext cx="3006492" cy="365125"/>
          </a:xfrm>
        </p:spPr>
        <p:txBody>
          <a:bodyPr>
            <a:normAutofit/>
          </a:bodyPr>
          <a:lstStyle/>
          <a:p>
            <a:pPr>
              <a:spcAft>
                <a:spcPts val="600"/>
              </a:spcAft>
            </a:pPr>
            <a:r>
              <a:rPr lang="en-US" dirty="0">
                <a:solidFill>
                  <a:srgbClr val="FFFFFF"/>
                </a:solidFill>
                <a:effectLst>
                  <a:glow rad="228600">
                    <a:schemeClr val="accent4">
                      <a:satMod val="175000"/>
                      <a:alpha val="40000"/>
                    </a:schemeClr>
                  </a:glow>
                </a:effectLst>
              </a:rPr>
              <a:t>7/25/2023</a:t>
            </a:r>
          </a:p>
        </p:txBody>
      </p:sp>
      <p:sp>
        <p:nvSpPr>
          <p:cNvPr id="41" name="Footer Placeholder 6">
            <a:extLst>
              <a:ext uri="{FF2B5EF4-FFF2-40B4-BE49-F238E27FC236}">
                <a16:creationId xmlns:a16="http://schemas.microsoft.com/office/drawing/2014/main" id="{11199D09-9DAC-4D8F-8067-411B9B5FC8AE}"/>
              </a:ext>
            </a:extLst>
          </p:cNvPr>
          <p:cNvSpPr>
            <a:spLocks noGrp="1"/>
          </p:cNvSpPr>
          <p:nvPr>
            <p:ph type="ftr" sz="quarter" idx="11"/>
          </p:nvPr>
        </p:nvSpPr>
        <p:spPr>
          <a:xfrm>
            <a:off x="8034169" y="6332538"/>
            <a:ext cx="3505459" cy="365125"/>
          </a:xfrm>
        </p:spPr>
        <p:txBody>
          <a:bodyPr>
            <a:normAutofit/>
          </a:bodyPr>
          <a:lstStyle/>
          <a:p>
            <a:pPr>
              <a:spcAft>
                <a:spcPts val="600"/>
              </a:spcAft>
            </a:pPr>
            <a:endParaRPr lang="en-US" dirty="0">
              <a:solidFill>
                <a:srgbClr val="FFFFFF"/>
              </a:solidFill>
              <a:effectLst>
                <a:glow rad="228600">
                  <a:schemeClr val="accent4">
                    <a:satMod val="175000"/>
                    <a:alpha val="40000"/>
                  </a:schemeClr>
                </a:glow>
              </a:effectLst>
            </a:endParaRPr>
          </a:p>
        </p:txBody>
      </p:sp>
      <p:sp>
        <p:nvSpPr>
          <p:cNvPr id="43" name="Slide Number Placeholder 8">
            <a:extLst>
              <a:ext uri="{FF2B5EF4-FFF2-40B4-BE49-F238E27FC236}">
                <a16:creationId xmlns:a16="http://schemas.microsoft.com/office/drawing/2014/main" id="{4643FDF9-4F10-41D0-B36B-A0E7E18109B1}"/>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a:solidFill>
                  <a:srgbClr val="FFFFFF"/>
                </a:solidFill>
                <a:effectLst>
                  <a:glow rad="228600">
                    <a:schemeClr val="accent4">
                      <a:satMod val="175000"/>
                      <a:alpha val="40000"/>
                    </a:schemeClr>
                  </a:glow>
                </a:effectLst>
              </a:rPr>
              <a:pPr>
                <a:spcAft>
                  <a:spcPts val="600"/>
                </a:spcAft>
              </a:pPr>
              <a:t>1</a:t>
            </a:fld>
            <a:endParaRPr lang="en-US">
              <a:solidFill>
                <a:srgbClr val="FFFFFF"/>
              </a:solidFill>
              <a:effectLst>
                <a:glow rad="228600">
                  <a:schemeClr val="accent4">
                    <a:satMod val="175000"/>
                    <a:alpha val="40000"/>
                  </a:schemeClr>
                </a:glow>
              </a:effectLst>
            </a:endParaRPr>
          </a:p>
        </p:txBody>
      </p:sp>
      <p:sp>
        <p:nvSpPr>
          <p:cNvPr id="8" name="Oval 7">
            <a:extLst>
              <a:ext uri="{FF2B5EF4-FFF2-40B4-BE49-F238E27FC236}">
                <a16:creationId xmlns:a16="http://schemas.microsoft.com/office/drawing/2014/main" id="{29D68C36-2969-6B54-B4D9-B2D91E51A2F9}"/>
              </a:ext>
            </a:extLst>
          </p:cNvPr>
          <p:cNvSpPr/>
          <p:nvPr/>
        </p:nvSpPr>
        <p:spPr>
          <a:xfrm>
            <a:off x="5398823" y="2786159"/>
            <a:ext cx="45719" cy="457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effectLst>
                <a:glow rad="228600">
                  <a:schemeClr val="accent4">
                    <a:satMod val="175000"/>
                    <a:alpha val="40000"/>
                  </a:schemeClr>
                </a:glow>
              </a:effectLst>
            </a:endParaRPr>
          </a:p>
        </p:txBody>
      </p:sp>
    </p:spTree>
    <p:extLst>
      <p:ext uri="{BB962C8B-B14F-4D97-AF65-F5344CB8AC3E}">
        <p14:creationId xmlns:p14="http://schemas.microsoft.com/office/powerpoint/2010/main" val="34035340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DDAFBEA5-77AE-A226-3479-0E845CE2411E}"/>
              </a:ext>
            </a:extLst>
          </p:cNvPr>
          <p:cNvSpPr>
            <a:spLocks noGrp="1" noChangeArrowheads="1"/>
          </p:cNvSpPr>
          <p:nvPr>
            <p:ph type="title"/>
          </p:nvPr>
        </p:nvSpPr>
        <p:spPr bwMode="auto">
          <a:xfrm>
            <a:off x="0" y="0"/>
            <a:ext cx="1269880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4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Encryption Key Administration</a:t>
            </a:r>
          </a:p>
        </p:txBody>
      </p:sp>
      <p:sp>
        <p:nvSpPr>
          <p:cNvPr id="6" name="Content Placeholder 2">
            <a:extLst>
              <a:ext uri="{FF2B5EF4-FFF2-40B4-BE49-F238E27FC236}">
                <a16:creationId xmlns:a16="http://schemas.microsoft.com/office/drawing/2014/main" id="{81163F40-911F-CFEC-8192-2F0A965C3363}"/>
              </a:ext>
            </a:extLst>
          </p:cNvPr>
          <p:cNvSpPr>
            <a:spLocks noGrp="1"/>
          </p:cNvSpPr>
          <p:nvPr>
            <p:ph idx="1"/>
          </p:nvPr>
        </p:nvSpPr>
        <p:spPr>
          <a:xfrm>
            <a:off x="0" y="1031133"/>
            <a:ext cx="12419635" cy="5277069"/>
          </a:xfrm>
        </p:spPr>
        <p:txBody>
          <a:bodyPr>
            <a:noAutofit/>
          </a:bodyPr>
          <a:lstStyle/>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Proper key management is crucial.</a:t>
            </a:r>
          </a:p>
          <a:p>
            <a:pPr marL="0" indent="0">
              <a:buNone/>
            </a:pPr>
            <a:r>
              <a:rPr lang="en-US" dirty="0">
                <a:solidFill>
                  <a:schemeClr val="accent5">
                    <a:lumMod val="75000"/>
                  </a:schemeClr>
                </a:solidFill>
                <a:highlight>
                  <a:srgbClr val="000000"/>
                </a:highlight>
                <a:latin typeface="Amasis MT Pro Black" panose="02040A04050005020304" pitchFamily="18" charset="0"/>
              </a:rPr>
              <a:t>Data Security: Effective key management makes sure that encryption keys are safeguarded, lowering the possibility of unauthorized access to private information and protecting data confidentiality.</a:t>
            </a:r>
          </a:p>
          <a:p>
            <a:pPr marL="0" indent="0">
              <a:buNone/>
            </a:pPr>
            <a:r>
              <a:rPr lang="en-US" dirty="0">
                <a:solidFill>
                  <a:schemeClr val="accent5">
                    <a:lumMod val="75000"/>
                  </a:schemeClr>
                </a:solidFill>
                <a:highlight>
                  <a:srgbClr val="000000"/>
                </a:highlight>
                <a:latin typeface="Amasis MT Pro Black" panose="02040A04050005020304" pitchFamily="18" charset="0"/>
              </a:rPr>
              <a:t>Access Control: Effective key management limits who has access to and uses encryption keys, protecting the confidentiality and integrity of data by limiting who can encrypt and decode data.</a:t>
            </a: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Generated keys, distributed keys, stored keys, and revoked keys:</a:t>
            </a:r>
          </a:p>
          <a:p>
            <a:pPr marL="0" indent="0">
              <a:buNone/>
            </a:pPr>
            <a:r>
              <a:rPr lang="en-US" dirty="0">
                <a:solidFill>
                  <a:schemeClr val="accent5">
                    <a:lumMod val="75000"/>
                  </a:schemeClr>
                </a:solidFill>
                <a:highlight>
                  <a:srgbClr val="000000"/>
                </a:highlight>
                <a:latin typeface="Amasis MT Pro Black" panose="02040A04050005020304" pitchFamily="18" charset="0"/>
              </a:rPr>
              <a:t>Establishing a foundation for secure communication and data security requires the generation of robust encryption keys and their secure distribution to authorized users.</a:t>
            </a:r>
          </a:p>
          <a:p>
            <a:pPr marL="0" indent="0">
              <a:buNone/>
            </a:pPr>
            <a:r>
              <a:rPr lang="en-US" dirty="0">
                <a:solidFill>
                  <a:schemeClr val="accent5">
                    <a:lumMod val="75000"/>
                  </a:schemeClr>
                </a:solidFill>
                <a:highlight>
                  <a:srgbClr val="000000"/>
                </a:highlight>
                <a:latin typeface="Amasis MT Pro Black" panose="02040A04050005020304" pitchFamily="18" charset="0"/>
              </a:rPr>
              <a:t>Storage and Revocation: It's critical to protect encryption keys from theft or loss. Additionally, when users' access privileges change or they no longer require access, revoking or deactivating keys guarantees continued data security and management.</a:t>
            </a: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p:txBody>
      </p:sp>
    </p:spTree>
    <p:extLst>
      <p:ext uri="{BB962C8B-B14F-4D97-AF65-F5344CB8AC3E}">
        <p14:creationId xmlns:p14="http://schemas.microsoft.com/office/powerpoint/2010/main" val="2837271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88974DE9-8285-CE58-00E1-C43C7B8592C3}"/>
              </a:ext>
            </a:extLst>
          </p:cNvPr>
          <p:cNvSpPr>
            <a:spLocks noGrp="1"/>
          </p:cNvSpPr>
          <p:nvPr>
            <p:ph idx="1"/>
          </p:nvPr>
        </p:nvSpPr>
        <p:spPr>
          <a:xfrm>
            <a:off x="0" y="1031875"/>
            <a:ext cx="12419013" cy="5276850"/>
          </a:xfrm>
        </p:spPr>
        <p:txBody>
          <a:bodyPr>
            <a:noAutofit/>
          </a:bodyPr>
          <a:lstStyle/>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Proper key management is crucial.</a:t>
            </a:r>
          </a:p>
          <a:p>
            <a:pPr marL="0" indent="0">
              <a:buNone/>
            </a:pPr>
            <a:r>
              <a:rPr lang="en-US" dirty="0">
                <a:solidFill>
                  <a:schemeClr val="accent5">
                    <a:lumMod val="75000"/>
                  </a:schemeClr>
                </a:solidFill>
                <a:highlight>
                  <a:srgbClr val="000000"/>
                </a:highlight>
                <a:latin typeface="Amasis MT Pro Black" panose="02040A04050005020304" pitchFamily="18" charset="0"/>
              </a:rPr>
              <a:t>Data Security: Effective key management makes sure that encryption keys are safeguarded, lowering the possibility of unauthorized access to private information and protecting data confidentiality.</a:t>
            </a:r>
          </a:p>
          <a:p>
            <a:pPr marL="0" indent="0">
              <a:buNone/>
            </a:pPr>
            <a:r>
              <a:rPr lang="en-US" dirty="0">
                <a:solidFill>
                  <a:schemeClr val="accent5">
                    <a:lumMod val="75000"/>
                  </a:schemeClr>
                </a:solidFill>
                <a:highlight>
                  <a:srgbClr val="000000"/>
                </a:highlight>
                <a:latin typeface="Amasis MT Pro Black" panose="02040A04050005020304" pitchFamily="18" charset="0"/>
              </a:rPr>
              <a:t>Access Control: Effective key management limits who has access to and uses encryption keys, protecting the confidentiality and integrity of data by limiting who can encrypt and decode data.</a:t>
            </a: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Generated keys, distributed keys, stored keys, and revoked keys:</a:t>
            </a:r>
          </a:p>
          <a:p>
            <a:pPr marL="0" indent="0">
              <a:buNone/>
            </a:pPr>
            <a:r>
              <a:rPr lang="en-US" dirty="0">
                <a:solidFill>
                  <a:schemeClr val="accent5">
                    <a:lumMod val="75000"/>
                  </a:schemeClr>
                </a:solidFill>
                <a:highlight>
                  <a:srgbClr val="000000"/>
                </a:highlight>
                <a:latin typeface="Amasis MT Pro Black" panose="02040A04050005020304" pitchFamily="18" charset="0"/>
              </a:rPr>
              <a:t>Establishing a foundation for secure communication and data security requires the generation of robust encryption keys and their secure distribution to authorized users.</a:t>
            </a:r>
          </a:p>
          <a:p>
            <a:pPr marL="0" indent="0">
              <a:buNone/>
            </a:pPr>
            <a:r>
              <a:rPr lang="en-US" dirty="0">
                <a:solidFill>
                  <a:schemeClr val="accent5">
                    <a:lumMod val="75000"/>
                  </a:schemeClr>
                </a:solidFill>
                <a:highlight>
                  <a:srgbClr val="000000"/>
                </a:highlight>
                <a:latin typeface="Amasis MT Pro Black" panose="02040A04050005020304" pitchFamily="18" charset="0"/>
              </a:rPr>
              <a:t>Storage and Revocation: It's critical to protect encryption keys from theft or loss. Additionally, when users' access privileges change or they no longer require access, revoking or deactivating keys guarantees continued data security and management.</a:t>
            </a: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p:txBody>
      </p:sp>
      <p:sp>
        <p:nvSpPr>
          <p:cNvPr id="6" name="Rectangle 1">
            <a:extLst>
              <a:ext uri="{FF2B5EF4-FFF2-40B4-BE49-F238E27FC236}">
                <a16:creationId xmlns:a16="http://schemas.microsoft.com/office/drawing/2014/main" id="{FA0254E8-15F6-1F8E-E300-D6CBCDBF7187}"/>
              </a:ext>
            </a:extLst>
          </p:cNvPr>
          <p:cNvSpPr>
            <a:spLocks noGrp="1" noChangeArrowheads="1"/>
          </p:cNvSpPr>
          <p:nvPr>
            <p:ph type="title"/>
          </p:nvPr>
        </p:nvSpPr>
        <p:spPr bwMode="auto">
          <a:xfrm>
            <a:off x="2139938" y="0"/>
            <a:ext cx="1269880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4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Recommendations	</a:t>
            </a:r>
          </a:p>
        </p:txBody>
      </p:sp>
    </p:spTree>
    <p:extLst>
      <p:ext uri="{BB962C8B-B14F-4D97-AF65-F5344CB8AC3E}">
        <p14:creationId xmlns:p14="http://schemas.microsoft.com/office/powerpoint/2010/main" val="3357517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6E6DFBD8-9764-2E11-BA03-0C8162BAAB9F}"/>
              </a:ext>
            </a:extLst>
          </p:cNvPr>
          <p:cNvSpPr>
            <a:spLocks noGrp="1" noChangeArrowheads="1"/>
          </p:cNvSpPr>
          <p:nvPr>
            <p:ph type="title"/>
          </p:nvPr>
        </p:nvSpPr>
        <p:spPr bwMode="auto">
          <a:xfrm>
            <a:off x="785700" y="618087"/>
            <a:ext cx="12698806"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~Manmeet Singh Kohli</a:t>
            </a:r>
            <a:b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	991667681</a:t>
            </a:r>
            <a:b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	info24178</a:t>
            </a:r>
            <a:b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	Computer network  security</a:t>
            </a:r>
            <a:b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	Sri Devi Pondicherry </a:t>
            </a:r>
            <a:r>
              <a:rPr lang="en-US" altLang="en-US" sz="4400" i="1" cap="none" dirty="0" err="1">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Rammohan</a:t>
            </a:r>
            <a:b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	July 25,2023</a:t>
            </a:r>
            <a:endParaRPr kumimoji="0" lang="en-US" altLang="en-US" sz="4400" b="0" i="1"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endParaRPr>
          </a:p>
        </p:txBody>
      </p:sp>
      <p:sp>
        <p:nvSpPr>
          <p:cNvPr id="5" name="Rectangle 1">
            <a:extLst>
              <a:ext uri="{FF2B5EF4-FFF2-40B4-BE49-F238E27FC236}">
                <a16:creationId xmlns:a16="http://schemas.microsoft.com/office/drawing/2014/main" id="{C151AC68-BA4A-D165-6EB7-DDDC713454F6}"/>
              </a:ext>
            </a:extLst>
          </p:cNvPr>
          <p:cNvSpPr txBox="1">
            <a:spLocks noChangeArrowheads="1"/>
          </p:cNvSpPr>
          <p:nvPr/>
        </p:nvSpPr>
        <p:spPr bwMode="auto">
          <a:xfrm>
            <a:off x="6701742" y="5612923"/>
            <a:ext cx="14505007"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algn="l" defTabSz="914400" rtl="0" eaLnBrk="1" latinLnBrk="0" hangingPunct="1">
              <a:lnSpc>
                <a:spcPct val="120000"/>
              </a:lnSpc>
              <a:spcBef>
                <a:spcPct val="0"/>
              </a:spcBef>
              <a:buNone/>
              <a:defRPr sz="3600" kern="1200" cap="all" spc="300" baseline="0">
                <a:solidFill>
                  <a:srgbClr val="FFFFFF"/>
                </a:solidFill>
                <a:highlight>
                  <a:srgbClr val="000000"/>
                </a:highlight>
                <a:latin typeface="+mj-lt"/>
                <a:ea typeface="+mj-ea"/>
                <a:cs typeface="+mj-cs"/>
              </a:defRPr>
            </a:lvl1pPr>
          </a:lstStyle>
          <a:p>
            <a:pPr eaLnBrk="0" fontAlgn="base" hangingPunct="0">
              <a:lnSpc>
                <a:spcPct val="100000"/>
              </a:lnSpc>
              <a:spcAft>
                <a:spcPct val="0"/>
              </a:spcAft>
            </a:pPr>
            <a:r>
              <a:rPr lang="en-US" altLang="en-US" sz="4400" i="1"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Thanks</a:t>
            </a:r>
          </a:p>
        </p:txBody>
      </p:sp>
    </p:spTree>
    <p:extLst>
      <p:ext uri="{BB962C8B-B14F-4D97-AF65-F5344CB8AC3E}">
        <p14:creationId xmlns:p14="http://schemas.microsoft.com/office/powerpoint/2010/main" val="665351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32E60D66-84F7-4325-A86D-D07AF700397A}"/>
              </a:ext>
            </a:extLst>
          </p:cNvPr>
          <p:cNvSpPr>
            <a:spLocks noGrp="1"/>
          </p:cNvSpPr>
          <p:nvPr>
            <p:ph idx="1"/>
          </p:nvPr>
        </p:nvSpPr>
        <p:spPr/>
        <p:txBody>
          <a:bodyPr>
            <a:noAutofit/>
          </a:bodyPr>
          <a:lstStyle/>
          <a:p>
            <a:r>
              <a:rPr lang="en-US" sz="2400" dirty="0">
                <a:solidFill>
                  <a:schemeClr val="accent5">
                    <a:lumMod val="75000"/>
                  </a:schemeClr>
                </a:solidFill>
                <a:effectLst>
                  <a:outerShdw blurRad="38100" dist="38100" dir="2700000" algn="tl">
                    <a:srgbClr val="000000">
                      <a:alpha val="43137"/>
                    </a:srgbClr>
                  </a:outerShdw>
                </a:effectLst>
                <a:highlight>
                  <a:srgbClr val="000000"/>
                </a:highlight>
                <a:latin typeface="Amasis MT Pro Black" panose="02040A04050005020304" pitchFamily="18" charset="0"/>
              </a:rPr>
              <a:t>By transforming it into an unreadable format with the use of a secret code or key, encryption is a strategy for safeguarding sensitive data. By doing this, it is made sure that even if unauthorized people obtain the data, they will be unable to read it or use it. Data encryption is essential to data security because it protects sensitive information from dangers like hackers, cybercriminals, and unauthorized access. It is crucial for preserving one's privacy, safeguarding online transactions, guarding private conversations, and supporting people's and companies' confidence in the digital world.</a:t>
            </a:r>
          </a:p>
          <a:p>
            <a:endParaRPr lang="en-US" sz="2400" dirty="0">
              <a:solidFill>
                <a:schemeClr val="accent5">
                  <a:lumMod val="75000"/>
                </a:schemeClr>
              </a:solidFill>
              <a:effectLst>
                <a:outerShdw blurRad="38100" dist="38100" dir="2700000" algn="tl">
                  <a:srgbClr val="000000">
                    <a:alpha val="43137"/>
                  </a:srgbClr>
                </a:outerShdw>
              </a:effectLst>
              <a:highlight>
                <a:srgbClr val="000000"/>
              </a:highlight>
              <a:latin typeface="Amasis MT Pro Black" panose="02040A04050005020304" pitchFamily="18" charset="0"/>
            </a:endParaRPr>
          </a:p>
          <a:p>
            <a:endParaRPr lang="en-US" sz="2400" dirty="0">
              <a:solidFill>
                <a:schemeClr val="accent5">
                  <a:lumMod val="75000"/>
                </a:schemeClr>
              </a:solidFill>
              <a:effectLst>
                <a:outerShdw blurRad="38100" dist="38100" dir="2700000" algn="tl">
                  <a:srgbClr val="000000">
                    <a:alpha val="43137"/>
                  </a:srgbClr>
                </a:outerShdw>
              </a:effectLst>
              <a:highlight>
                <a:srgbClr val="000000"/>
              </a:highlight>
              <a:latin typeface="Amasis MT Pro Black" panose="02040A04050005020304" pitchFamily="18" charset="0"/>
            </a:endParaRPr>
          </a:p>
          <a:p>
            <a:endParaRPr lang="en-US" sz="2400" dirty="0">
              <a:solidFill>
                <a:schemeClr val="accent5">
                  <a:lumMod val="75000"/>
                </a:schemeClr>
              </a:solidFill>
              <a:effectLst>
                <a:outerShdw blurRad="38100" dist="38100" dir="2700000" algn="tl">
                  <a:srgbClr val="000000">
                    <a:alpha val="43137"/>
                  </a:srgbClr>
                </a:outerShdw>
              </a:effectLst>
              <a:highlight>
                <a:srgbClr val="000000"/>
              </a:highlight>
              <a:latin typeface="Amasis MT Pro Black" panose="02040A04050005020304" pitchFamily="18" charset="0"/>
            </a:endParaRPr>
          </a:p>
          <a:p>
            <a:endParaRPr lang="en-US" sz="2400" dirty="0">
              <a:solidFill>
                <a:schemeClr val="accent5">
                  <a:lumMod val="75000"/>
                </a:schemeClr>
              </a:solidFill>
              <a:effectLst>
                <a:outerShdw blurRad="38100" dist="38100" dir="2700000" algn="tl">
                  <a:srgbClr val="000000">
                    <a:alpha val="43137"/>
                  </a:srgbClr>
                </a:outerShdw>
              </a:effectLst>
              <a:highlight>
                <a:srgbClr val="000000"/>
              </a:highlight>
              <a:latin typeface="Amasis MT Pro Black" panose="02040A04050005020304" pitchFamily="18" charset="0"/>
            </a:endParaRPr>
          </a:p>
          <a:p>
            <a:endParaRPr lang="en-CA" sz="2400" dirty="0">
              <a:solidFill>
                <a:schemeClr val="accent5">
                  <a:lumMod val="75000"/>
                </a:schemeClr>
              </a:solidFill>
              <a:effectLst>
                <a:outerShdw blurRad="38100" dist="38100" dir="2700000" algn="tl">
                  <a:srgbClr val="000000">
                    <a:alpha val="43137"/>
                  </a:srgbClr>
                </a:outerShdw>
              </a:effectLst>
              <a:highlight>
                <a:srgbClr val="000000"/>
              </a:highlight>
              <a:latin typeface="Amasis MT Pro Black" panose="02040A04050005020304" pitchFamily="18" charset="0"/>
            </a:endParaRPr>
          </a:p>
        </p:txBody>
      </p:sp>
      <p:sp>
        <p:nvSpPr>
          <p:cNvPr id="7" name="Rectangle 1">
            <a:extLst>
              <a:ext uri="{FF2B5EF4-FFF2-40B4-BE49-F238E27FC236}">
                <a16:creationId xmlns:a16="http://schemas.microsoft.com/office/drawing/2014/main" id="{864B718C-6FF1-2BF9-3E3B-CCBF0A1A32B5}"/>
              </a:ext>
            </a:extLst>
          </p:cNvPr>
          <p:cNvSpPr txBox="1">
            <a:spLocks noChangeArrowheads="1"/>
          </p:cNvSpPr>
          <p:nvPr/>
        </p:nvSpPr>
        <p:spPr bwMode="auto">
          <a:xfrm>
            <a:off x="1040343" y="0"/>
            <a:ext cx="11327334"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algn="l" defTabSz="914400" rtl="0" eaLnBrk="1" latinLnBrk="0" hangingPunct="1">
              <a:lnSpc>
                <a:spcPct val="120000"/>
              </a:lnSpc>
              <a:spcBef>
                <a:spcPct val="0"/>
              </a:spcBef>
              <a:buNone/>
              <a:defRPr sz="3600" kern="1200" cap="all" spc="300" baseline="0">
                <a:solidFill>
                  <a:srgbClr val="FFFFFF"/>
                </a:solidFill>
                <a:highlight>
                  <a:srgbClr val="000000"/>
                </a:highlight>
                <a:latin typeface="+mj-lt"/>
                <a:ea typeface="+mj-ea"/>
                <a:cs typeface="+mj-cs"/>
              </a:defRPr>
            </a:lvl1pPr>
          </a:lstStyle>
          <a:p>
            <a:pPr eaLnBrk="0" fontAlgn="base" hangingPunct="0">
              <a:lnSpc>
                <a:spcPct val="100000"/>
              </a:lnSpc>
              <a:spcAft>
                <a:spcPct val="0"/>
              </a:spcAft>
            </a:pPr>
            <a:r>
              <a:rPr lang="en-US" altLang="en-US" sz="6600"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What is encryption?</a:t>
            </a:r>
          </a:p>
        </p:txBody>
      </p:sp>
    </p:spTree>
    <p:extLst>
      <p:ext uri="{BB962C8B-B14F-4D97-AF65-F5344CB8AC3E}">
        <p14:creationId xmlns:p14="http://schemas.microsoft.com/office/powerpoint/2010/main" val="3864649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E7EA90-58E1-87AB-9C62-C9A266CA7BB7}"/>
              </a:ext>
            </a:extLst>
          </p:cNvPr>
          <p:cNvSpPr>
            <a:spLocks noGrp="1"/>
          </p:cNvSpPr>
          <p:nvPr>
            <p:ph idx="1"/>
          </p:nvPr>
        </p:nvSpPr>
        <p:spPr>
          <a:xfrm>
            <a:off x="591411" y="2613660"/>
            <a:ext cx="10620855" cy="3848100"/>
          </a:xfrm>
        </p:spPr>
        <p:txBody>
          <a:bodyPr>
            <a:normAutofit/>
          </a:bodyPr>
          <a:lstStyle/>
          <a:p>
            <a:r>
              <a:rPr lang="en-US" sz="2800" dirty="0">
                <a:solidFill>
                  <a:schemeClr val="accent5">
                    <a:lumMod val="75000"/>
                  </a:schemeClr>
                </a:solidFill>
                <a:effectLst/>
                <a:highlight>
                  <a:srgbClr val="000000"/>
                </a:highlight>
                <a:latin typeface="Amasis MT Pro Black" panose="02040A04050005020304" pitchFamily="18" charset="0"/>
              </a:rPr>
              <a:t>Data is protected via encryption, which uses a key to transform information into a secret code. This safeguards sensitive data against </a:t>
            </a:r>
            <a:r>
              <a:rPr lang="en-US" sz="2800" dirty="0" err="1">
                <a:solidFill>
                  <a:schemeClr val="accent5">
                    <a:lumMod val="75000"/>
                  </a:schemeClr>
                </a:solidFill>
                <a:effectLst/>
                <a:highlight>
                  <a:srgbClr val="000000"/>
                </a:highlight>
                <a:latin typeface="Amasis MT Pro Black" panose="02040A04050005020304" pitchFamily="18" charset="0"/>
              </a:rPr>
              <a:t>unauthorised</a:t>
            </a:r>
            <a:r>
              <a:rPr lang="en-US" sz="2800" dirty="0">
                <a:solidFill>
                  <a:schemeClr val="accent5">
                    <a:lumMod val="75000"/>
                  </a:schemeClr>
                </a:solidFill>
                <a:effectLst/>
                <a:highlight>
                  <a:srgbClr val="000000"/>
                </a:highlight>
                <a:latin typeface="Amasis MT Pro Black" panose="02040A04050005020304" pitchFamily="18" charset="0"/>
              </a:rPr>
              <a:t> access, preserving its confidentiality and overall improvement of data security in digital contexts.</a:t>
            </a:r>
            <a:endParaRPr lang="en-CA" sz="2800" dirty="0">
              <a:solidFill>
                <a:schemeClr val="accent5">
                  <a:lumMod val="75000"/>
                </a:schemeClr>
              </a:solidFill>
              <a:effectLst/>
              <a:highlight>
                <a:srgbClr val="000000"/>
              </a:highlight>
              <a:latin typeface="Amasis MT Pro Black" panose="02040A04050005020304" pitchFamily="18" charset="0"/>
            </a:endParaRPr>
          </a:p>
        </p:txBody>
      </p:sp>
      <p:sp>
        <p:nvSpPr>
          <p:cNvPr id="6" name="Rectangle 1">
            <a:extLst>
              <a:ext uri="{FF2B5EF4-FFF2-40B4-BE49-F238E27FC236}">
                <a16:creationId xmlns:a16="http://schemas.microsoft.com/office/drawing/2014/main" id="{0E5F059E-CA5D-C74F-DC0D-8F41B3FF2D0C}"/>
              </a:ext>
            </a:extLst>
          </p:cNvPr>
          <p:cNvSpPr txBox="1">
            <a:spLocks noChangeArrowheads="1"/>
          </p:cNvSpPr>
          <p:nvPr/>
        </p:nvSpPr>
        <p:spPr bwMode="auto">
          <a:xfrm>
            <a:off x="2174663" y="-28158"/>
            <a:ext cx="1275668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algn="l" defTabSz="914400" rtl="0" eaLnBrk="1" latinLnBrk="0" hangingPunct="1">
              <a:lnSpc>
                <a:spcPct val="120000"/>
              </a:lnSpc>
              <a:spcBef>
                <a:spcPct val="0"/>
              </a:spcBef>
              <a:buNone/>
              <a:defRPr sz="3600" kern="1200" cap="all" spc="300" baseline="0">
                <a:solidFill>
                  <a:srgbClr val="FFFFFF"/>
                </a:solidFill>
                <a:highlight>
                  <a:srgbClr val="000000"/>
                </a:highlight>
                <a:latin typeface="+mj-lt"/>
                <a:ea typeface="+mj-ea"/>
                <a:cs typeface="+mj-cs"/>
              </a:defRPr>
            </a:lvl1pPr>
          </a:lstStyle>
          <a:p>
            <a:pPr eaLnBrk="0" fontAlgn="base" hangingPunct="0">
              <a:lnSpc>
                <a:spcPct val="100000"/>
              </a:lnSpc>
              <a:spcAft>
                <a:spcPct val="0"/>
              </a:spcAft>
            </a:pPr>
            <a:r>
              <a:rPr lang="en-US" altLang="en-US" sz="6600"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What is purpose encryption?</a:t>
            </a:r>
          </a:p>
        </p:txBody>
      </p:sp>
    </p:spTree>
    <p:extLst>
      <p:ext uri="{BB962C8B-B14F-4D97-AF65-F5344CB8AC3E}">
        <p14:creationId xmlns:p14="http://schemas.microsoft.com/office/powerpoint/2010/main" val="440505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153A43-4F81-068D-7D4B-B889AA032C46}"/>
              </a:ext>
            </a:extLst>
          </p:cNvPr>
          <p:cNvSpPr>
            <a:spLocks noGrp="1"/>
          </p:cNvSpPr>
          <p:nvPr>
            <p:ph idx="1"/>
          </p:nvPr>
        </p:nvSpPr>
        <p:spPr>
          <a:xfrm>
            <a:off x="0" y="3429000"/>
            <a:ext cx="10620855" cy="3848100"/>
          </a:xfrm>
        </p:spPr>
        <p:txBody>
          <a:bodyPr>
            <a:normAutofit/>
          </a:bodyPr>
          <a:lstStyle/>
          <a:p>
            <a:r>
              <a:rPr lang="en-US" sz="2400" dirty="0">
                <a:solidFill>
                  <a:schemeClr val="accent5">
                    <a:lumMod val="75000"/>
                  </a:schemeClr>
                </a:solidFill>
                <a:effectLst/>
                <a:highlight>
                  <a:srgbClr val="000000"/>
                </a:highlight>
                <a:latin typeface="Amasis MT Pro Black" panose="02040A04050005020304" pitchFamily="18" charset="0"/>
              </a:rPr>
              <a:t>To avoid data breaches, identity theft, and financial fraud, sensitive information must be protected. In addition to protecting people and </a:t>
            </a:r>
            <a:r>
              <a:rPr lang="en-US" sz="2400" dirty="0" err="1">
                <a:solidFill>
                  <a:schemeClr val="accent5">
                    <a:lumMod val="75000"/>
                  </a:schemeClr>
                </a:solidFill>
                <a:effectLst/>
                <a:highlight>
                  <a:srgbClr val="000000"/>
                </a:highlight>
                <a:latin typeface="Amasis MT Pro Black" panose="02040A04050005020304" pitchFamily="18" charset="0"/>
              </a:rPr>
              <a:t>organisations</a:t>
            </a:r>
            <a:r>
              <a:rPr lang="en-US" sz="2400" dirty="0">
                <a:solidFill>
                  <a:schemeClr val="accent5">
                    <a:lumMod val="75000"/>
                  </a:schemeClr>
                </a:solidFill>
                <a:effectLst/>
                <a:highlight>
                  <a:srgbClr val="000000"/>
                </a:highlight>
                <a:latin typeface="Amasis MT Pro Black" panose="02040A04050005020304" pitchFamily="18" charset="0"/>
              </a:rPr>
              <a:t> from losses and reputational damage, it upholds trust and maintains safety.</a:t>
            </a:r>
            <a:endParaRPr lang="en-CA" sz="2400" dirty="0">
              <a:solidFill>
                <a:schemeClr val="accent5">
                  <a:lumMod val="75000"/>
                </a:schemeClr>
              </a:solidFill>
              <a:effectLst/>
              <a:highlight>
                <a:srgbClr val="000000"/>
              </a:highlight>
              <a:latin typeface="Amasis MT Pro Black" panose="02040A04050005020304" pitchFamily="18" charset="0"/>
            </a:endParaRPr>
          </a:p>
        </p:txBody>
      </p:sp>
      <p:sp>
        <p:nvSpPr>
          <p:cNvPr id="5" name="Rectangle 1">
            <a:extLst>
              <a:ext uri="{FF2B5EF4-FFF2-40B4-BE49-F238E27FC236}">
                <a16:creationId xmlns:a16="http://schemas.microsoft.com/office/drawing/2014/main" id="{367BA91B-7D31-E063-5AF8-3546B161AAF9}"/>
              </a:ext>
            </a:extLst>
          </p:cNvPr>
          <p:cNvSpPr txBox="1">
            <a:spLocks noChangeArrowheads="1"/>
          </p:cNvSpPr>
          <p:nvPr/>
        </p:nvSpPr>
        <p:spPr bwMode="auto">
          <a:xfrm>
            <a:off x="324414" y="-121859"/>
            <a:ext cx="12431466"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algn="l" defTabSz="914400" rtl="0" eaLnBrk="1" latinLnBrk="0" hangingPunct="1">
              <a:lnSpc>
                <a:spcPct val="120000"/>
              </a:lnSpc>
              <a:spcBef>
                <a:spcPct val="0"/>
              </a:spcBef>
              <a:buNone/>
              <a:defRPr sz="3600" kern="1200" cap="all" spc="300" baseline="0">
                <a:solidFill>
                  <a:srgbClr val="FFFFFF"/>
                </a:solidFill>
                <a:highlight>
                  <a:srgbClr val="000000"/>
                </a:highlight>
                <a:latin typeface="+mj-lt"/>
                <a:ea typeface="+mj-ea"/>
                <a:cs typeface="+mj-cs"/>
              </a:defRPr>
            </a:lvl1pPr>
          </a:lstStyle>
          <a:p>
            <a:pPr eaLnBrk="0" fontAlgn="base" hangingPunct="0">
              <a:lnSpc>
                <a:spcPct val="100000"/>
              </a:lnSpc>
              <a:spcAft>
                <a:spcPct val="0"/>
              </a:spcAft>
            </a:pPr>
            <a:r>
              <a:rPr lang="en-US" altLang="en-US" sz="6600" cap="none" dirty="0">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What is the importance of protecting sensitive information? </a:t>
            </a:r>
          </a:p>
        </p:txBody>
      </p:sp>
    </p:spTree>
    <p:extLst>
      <p:ext uri="{BB962C8B-B14F-4D97-AF65-F5344CB8AC3E}">
        <p14:creationId xmlns:p14="http://schemas.microsoft.com/office/powerpoint/2010/main" val="522053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634C91-190E-CC27-7C08-2E9CCBAEF6F4}"/>
              </a:ext>
            </a:extLst>
          </p:cNvPr>
          <p:cNvSpPr>
            <a:spLocks noGrp="1"/>
          </p:cNvSpPr>
          <p:nvPr>
            <p:ph idx="1"/>
          </p:nvPr>
        </p:nvSpPr>
        <p:spPr>
          <a:xfrm>
            <a:off x="510131" y="1404106"/>
            <a:ext cx="9649869" cy="1501140"/>
          </a:xfrm>
        </p:spPr>
        <p:txBody>
          <a:bodyPr>
            <a:noAutofit/>
          </a:bodyPr>
          <a:lstStyle/>
          <a:p>
            <a:r>
              <a:rPr lang="en-US" dirty="0">
                <a:solidFill>
                  <a:schemeClr val="accent5">
                    <a:lumMod val="75000"/>
                  </a:schemeClr>
                </a:solidFill>
                <a:effectLst/>
                <a:highlight>
                  <a:srgbClr val="000000"/>
                </a:highlight>
                <a:latin typeface="Amasis MT Pro Black" panose="02040A04050005020304" pitchFamily="18" charset="0"/>
              </a:rPr>
              <a:t>One secret key is used for both encryption and decryption in symmetric encryption. The use of the same key by both parties ensures secure communication and data confidentiality.</a:t>
            </a:r>
            <a:br>
              <a:rPr lang="en-US" dirty="0">
                <a:solidFill>
                  <a:schemeClr val="accent5">
                    <a:lumMod val="75000"/>
                  </a:schemeClr>
                </a:solidFill>
                <a:effectLst>
                  <a:glow rad="228600">
                    <a:schemeClr val="accent5">
                      <a:satMod val="175000"/>
                      <a:alpha val="40000"/>
                    </a:schemeClr>
                  </a:glow>
                </a:effectLst>
                <a:highlight>
                  <a:srgbClr val="000000"/>
                </a:highlight>
                <a:latin typeface="Amasis MT Pro Black" panose="02040A04050005020304" pitchFamily="18" charset="0"/>
              </a:rPr>
            </a:br>
            <a:r>
              <a:rPr lang="en-CA" dirty="0">
                <a:solidFill>
                  <a:schemeClr val="accent5">
                    <a:lumMod val="75000"/>
                  </a:schemeClr>
                </a:solidFill>
                <a:effectLst>
                  <a:glow rad="228600">
                    <a:schemeClr val="accent5">
                      <a:satMod val="175000"/>
                      <a:alpha val="40000"/>
                    </a:schemeClr>
                  </a:glow>
                </a:effectLst>
                <a:highlight>
                  <a:srgbClr val="000000"/>
                </a:highlight>
                <a:latin typeface="Amasis MT Pro Black" panose="02040A04050005020304" pitchFamily="18" charset="0"/>
              </a:rPr>
              <a:t>          </a:t>
            </a:r>
            <a:endParaRPr lang="en-US" dirty="0">
              <a:solidFill>
                <a:schemeClr val="accent5">
                  <a:lumMod val="75000"/>
                </a:schemeClr>
              </a:solidFill>
              <a:effectLst>
                <a:glow rad="228600">
                  <a:schemeClr val="accent5">
                    <a:satMod val="175000"/>
                    <a:alpha val="40000"/>
                  </a:schemeClr>
                </a:glow>
              </a:effectLst>
              <a:highlight>
                <a:srgbClr val="000000"/>
              </a:highlight>
              <a:latin typeface="Amasis MT Pro Black" panose="02040A04050005020304" pitchFamily="18" charset="0"/>
            </a:endParaRPr>
          </a:p>
        </p:txBody>
      </p:sp>
      <p:sp>
        <p:nvSpPr>
          <p:cNvPr id="4" name="Content Placeholder 2">
            <a:extLst>
              <a:ext uri="{FF2B5EF4-FFF2-40B4-BE49-F238E27FC236}">
                <a16:creationId xmlns:a16="http://schemas.microsoft.com/office/drawing/2014/main" id="{D1737BAA-C17F-93C0-6254-EB30022A0AEB}"/>
              </a:ext>
            </a:extLst>
          </p:cNvPr>
          <p:cNvSpPr txBox="1">
            <a:spLocks/>
          </p:cNvSpPr>
          <p:nvPr/>
        </p:nvSpPr>
        <p:spPr>
          <a:xfrm>
            <a:off x="600505" y="2767844"/>
            <a:ext cx="10990990" cy="537210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tx1"/>
              </a:buClr>
              <a:buSzPct val="75000"/>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800"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Advantages</a:t>
            </a:r>
          </a:p>
          <a:p>
            <a:pPr marL="0" indent="0">
              <a:buNone/>
            </a:pPr>
            <a:r>
              <a:rPr lang="en-US" sz="1400" dirty="0">
                <a:solidFill>
                  <a:schemeClr val="accent5">
                    <a:lumMod val="75000"/>
                  </a:schemeClr>
                </a:solidFill>
                <a:effectLst/>
                <a:highlight>
                  <a:srgbClr val="000000"/>
                </a:highlight>
                <a:latin typeface="Amasis MT Pro Black" panose="02040A04050005020304" pitchFamily="18" charset="0"/>
              </a:rPr>
              <a:t>Fast Processing: Symmetric encryption is effective and quick, making it suited for real-time applications where data needs to be encrypted and decrypted quickly.</a:t>
            </a:r>
          </a:p>
          <a:p>
            <a:pPr marL="0" indent="0">
              <a:buNone/>
            </a:pPr>
            <a:r>
              <a:rPr lang="en-US" sz="1400" dirty="0">
                <a:solidFill>
                  <a:schemeClr val="accent5">
                    <a:lumMod val="75000"/>
                  </a:schemeClr>
                </a:solidFill>
                <a:effectLst/>
                <a:highlight>
                  <a:srgbClr val="000000"/>
                </a:highlight>
                <a:latin typeface="Amasis MT Pro Black" panose="02040A04050005020304" pitchFamily="18" charset="0"/>
              </a:rPr>
              <a:t>Simple Setup and Use: Symmetric encryption is relatively simple to set up and use since it only needs a single secret key for encryption and decryption</a:t>
            </a:r>
            <a:r>
              <a:rPr lang="en-US" sz="1400" dirty="0">
                <a:solidFill>
                  <a:schemeClr val="accent5">
                    <a:lumMod val="75000"/>
                  </a:schemeClr>
                </a:solidFill>
                <a:effectLst/>
                <a:highlight>
                  <a:srgbClr val="000000"/>
                </a:highlight>
              </a:rPr>
              <a:t>.</a:t>
            </a:r>
          </a:p>
          <a:p>
            <a:pPr marL="0" indent="0">
              <a:buNone/>
            </a:pPr>
            <a:r>
              <a:rPr lang="en-US" sz="2800"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Disadvantages</a:t>
            </a:r>
          </a:p>
          <a:p>
            <a:pPr marL="0" indent="0">
              <a:buNone/>
            </a:pPr>
            <a:br>
              <a:rPr lang="en-US" sz="1400" dirty="0">
                <a:solidFill>
                  <a:schemeClr val="accent5">
                    <a:lumMod val="75000"/>
                  </a:schemeClr>
                </a:solidFill>
                <a:effectLst>
                  <a:glow rad="228600">
                    <a:schemeClr val="accent5">
                      <a:satMod val="175000"/>
                      <a:alpha val="40000"/>
                    </a:schemeClr>
                  </a:glow>
                </a:effectLst>
                <a:highlight>
                  <a:srgbClr val="000000"/>
                </a:highlight>
              </a:rPr>
            </a:br>
            <a:r>
              <a:rPr lang="en-US" sz="1400" dirty="0">
                <a:solidFill>
                  <a:schemeClr val="accent5">
                    <a:lumMod val="75000"/>
                  </a:schemeClr>
                </a:solidFill>
                <a:effectLst/>
                <a:highlight>
                  <a:srgbClr val="000000"/>
                </a:highlight>
                <a:latin typeface="Amasis MT Pro Black" panose="02040A04050005020304" pitchFamily="18" charset="0"/>
              </a:rPr>
              <a:t>Key management difficulties: Symmetric encryption necessitates the secure exchange of a single secret key with all parties; this task gets more difficult as the number of users or devices rises, increasing the danger of data breaches.</a:t>
            </a:r>
          </a:p>
          <a:p>
            <a:pPr marL="0" indent="0">
              <a:buNone/>
            </a:pPr>
            <a:r>
              <a:rPr lang="en-US" sz="1400" dirty="0">
                <a:solidFill>
                  <a:schemeClr val="accent5">
                    <a:lumMod val="75000"/>
                  </a:schemeClr>
                </a:solidFill>
                <a:effectLst/>
                <a:highlight>
                  <a:srgbClr val="000000"/>
                </a:highlight>
                <a:latin typeface="Amasis MT Pro Black" panose="02040A04050005020304" pitchFamily="18" charset="0"/>
              </a:rPr>
              <a:t>Lack of Scalability: As the number of users or devices increases, managing many secret keys becomes challenging, making symmetric encryption less suitable for sophisticated key distribution in large-scale applications.</a:t>
            </a:r>
          </a:p>
          <a:p>
            <a:pPr marL="0" indent="0">
              <a:buNone/>
            </a:pPr>
            <a:endParaRPr lang="en-US" sz="1400" dirty="0">
              <a:solidFill>
                <a:schemeClr val="accent5">
                  <a:lumMod val="75000"/>
                </a:schemeClr>
              </a:solidFill>
              <a:effectLst>
                <a:glow rad="228600">
                  <a:schemeClr val="accent5">
                    <a:satMod val="175000"/>
                    <a:alpha val="40000"/>
                  </a:schemeClr>
                </a:glow>
              </a:effectLst>
              <a:highlight>
                <a:srgbClr val="000000"/>
              </a:highlight>
            </a:endParaRPr>
          </a:p>
        </p:txBody>
      </p:sp>
      <p:sp>
        <p:nvSpPr>
          <p:cNvPr id="7" name="Rectangle 1">
            <a:extLst>
              <a:ext uri="{FF2B5EF4-FFF2-40B4-BE49-F238E27FC236}">
                <a16:creationId xmlns:a16="http://schemas.microsoft.com/office/drawing/2014/main" id="{C96DE940-8B28-97EE-622F-DDDE3BC3A989}"/>
              </a:ext>
            </a:extLst>
          </p:cNvPr>
          <p:cNvSpPr>
            <a:spLocks noGrp="1" noChangeArrowheads="1"/>
          </p:cNvSpPr>
          <p:nvPr>
            <p:ph type="title"/>
          </p:nvPr>
        </p:nvSpPr>
        <p:spPr bwMode="auto">
          <a:xfrm>
            <a:off x="600505" y="55997"/>
            <a:ext cx="11327334"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Symmetric Encryption</a:t>
            </a:r>
            <a:br>
              <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endPar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endParaRPr>
          </a:p>
        </p:txBody>
      </p:sp>
    </p:spTree>
    <p:extLst>
      <p:ext uri="{BB962C8B-B14F-4D97-AF65-F5344CB8AC3E}">
        <p14:creationId xmlns:p14="http://schemas.microsoft.com/office/powerpoint/2010/main" val="2150490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07374F21-2A5F-117D-824D-4179F5F0DC27}"/>
              </a:ext>
            </a:extLst>
          </p:cNvPr>
          <p:cNvSpPr>
            <a:spLocks noGrp="1"/>
          </p:cNvSpPr>
          <p:nvPr>
            <p:ph idx="1"/>
          </p:nvPr>
        </p:nvSpPr>
        <p:spPr>
          <a:xfrm>
            <a:off x="600505" y="1179314"/>
            <a:ext cx="11726533" cy="1332392"/>
          </a:xfrm>
        </p:spPr>
        <p:txBody>
          <a:bodyPr>
            <a:noAutofit/>
          </a:bodyPr>
          <a:lstStyle/>
          <a:p>
            <a:r>
              <a:rPr lang="en-US" dirty="0">
                <a:solidFill>
                  <a:schemeClr val="accent5">
                    <a:lumMod val="75000"/>
                  </a:schemeClr>
                </a:solidFill>
                <a:highlight>
                  <a:srgbClr val="000000"/>
                </a:highlight>
                <a:latin typeface="Amasis MT Pro Black" panose="02040A04050005020304" pitchFamily="18" charset="0"/>
              </a:rPr>
              <a:t>A pair of keys—a public key and a private key—is used in asymmetric encryption, also called public key encryption. The private key is kept hidden and is only used for decryption, whereas the public key is freely distributed and used for encryption.</a:t>
            </a:r>
          </a:p>
        </p:txBody>
      </p:sp>
      <p:sp>
        <p:nvSpPr>
          <p:cNvPr id="9" name="Rectangle 1">
            <a:extLst>
              <a:ext uri="{FF2B5EF4-FFF2-40B4-BE49-F238E27FC236}">
                <a16:creationId xmlns:a16="http://schemas.microsoft.com/office/drawing/2014/main" id="{88BABCA0-31CF-1CE0-EEF5-74C62CC6CCEB}"/>
              </a:ext>
            </a:extLst>
          </p:cNvPr>
          <p:cNvSpPr>
            <a:spLocks noGrp="1" noChangeArrowheads="1"/>
          </p:cNvSpPr>
          <p:nvPr>
            <p:ph type="title"/>
          </p:nvPr>
        </p:nvSpPr>
        <p:spPr bwMode="auto">
          <a:xfrm>
            <a:off x="600505" y="55997"/>
            <a:ext cx="11327334"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Asymmetric Encryption</a:t>
            </a:r>
            <a:br>
              <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endPar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endParaRPr>
          </a:p>
        </p:txBody>
      </p:sp>
      <p:sp>
        <p:nvSpPr>
          <p:cNvPr id="10" name="Content Placeholder 2">
            <a:extLst>
              <a:ext uri="{FF2B5EF4-FFF2-40B4-BE49-F238E27FC236}">
                <a16:creationId xmlns:a16="http://schemas.microsoft.com/office/drawing/2014/main" id="{D23282E6-D613-2048-315D-DE5FD0FFA2E8}"/>
              </a:ext>
            </a:extLst>
          </p:cNvPr>
          <p:cNvSpPr txBox="1">
            <a:spLocks/>
          </p:cNvSpPr>
          <p:nvPr/>
        </p:nvSpPr>
        <p:spPr>
          <a:xfrm>
            <a:off x="768677" y="2385688"/>
            <a:ext cx="10990990" cy="537210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tx1"/>
              </a:buClr>
              <a:buSzPct val="75000"/>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800"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Advantages</a:t>
            </a:r>
            <a:br>
              <a:rPr lang="en-US" sz="2800" dirty="0">
                <a:solidFill>
                  <a:schemeClr val="accent5">
                    <a:lumMod val="75000"/>
                  </a:schemeClr>
                </a:solidFill>
                <a:highlight>
                  <a:srgbClr val="000000"/>
                </a:highlight>
                <a:latin typeface="Amasis MT Pro Black" panose="02040A04050005020304" pitchFamily="18" charset="0"/>
              </a:rPr>
            </a:br>
            <a:r>
              <a:rPr lang="en-US" sz="1600" dirty="0">
                <a:solidFill>
                  <a:schemeClr val="accent5">
                    <a:lumMod val="75000"/>
                  </a:schemeClr>
                </a:solidFill>
                <a:highlight>
                  <a:srgbClr val="000000"/>
                </a:highlight>
                <a:latin typeface="Amasis MT Pro Black" panose="02040A04050005020304" pitchFamily="18" charset="0"/>
              </a:rPr>
              <a:t>Secure Key Exchange: Asymmetric encryption enables parties to communicate securely without having to share a single secret key. Data secrecy during transmission is ensured by the distinct public and private key pairs that each user has.</a:t>
            </a:r>
          </a:p>
          <a:p>
            <a:pPr marL="0" indent="0">
              <a:buNone/>
            </a:pPr>
            <a:r>
              <a:rPr lang="en-US" sz="1600" dirty="0">
                <a:solidFill>
                  <a:schemeClr val="accent5">
                    <a:lumMod val="75000"/>
                  </a:schemeClr>
                </a:solidFill>
                <a:highlight>
                  <a:srgbClr val="000000"/>
                </a:highlight>
                <a:latin typeface="Amasis MT Pro Black" panose="02040A04050005020304" pitchFamily="18" charset="0"/>
              </a:rPr>
              <a:t>Digital Signatures and Authentication: Asymmetric encryption permits the formation of digital signatures, certifying the veracity of messages or files, and provides authentication, establishing the sender's identity and preserving data integrity and trust in digital communications.</a:t>
            </a:r>
          </a:p>
          <a:p>
            <a:pPr marL="0" indent="0">
              <a:buNone/>
            </a:pPr>
            <a:r>
              <a:rPr lang="en-US" sz="2800"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Disadvantages</a:t>
            </a:r>
          </a:p>
          <a:p>
            <a:pPr marL="0" indent="0">
              <a:buNone/>
            </a:pPr>
            <a:r>
              <a:rPr lang="en-US" sz="1400" dirty="0">
                <a:solidFill>
                  <a:schemeClr val="accent5">
                    <a:lumMod val="75000"/>
                  </a:schemeClr>
                </a:solidFill>
                <a:highlight>
                  <a:srgbClr val="000000"/>
                </a:highlight>
                <a:latin typeface="Amasis MT Pro Black" panose="02040A04050005020304" pitchFamily="18" charset="0"/>
              </a:rPr>
              <a:t>Resource Consumption: Asymmetries in encryption demand additional processing power, which might impede data processing.</a:t>
            </a:r>
          </a:p>
          <a:p>
            <a:pPr marL="0" indent="0">
              <a:buNone/>
            </a:pPr>
            <a:r>
              <a:rPr lang="en-US" sz="1400" dirty="0">
                <a:solidFill>
                  <a:schemeClr val="accent5">
                    <a:lumMod val="75000"/>
                  </a:schemeClr>
                </a:solidFill>
                <a:highlight>
                  <a:srgbClr val="000000"/>
                </a:highlight>
                <a:latin typeface="Amasis MT Pro Black" panose="02040A04050005020304" pitchFamily="18" charset="0"/>
              </a:rPr>
              <a:t>Larger key sizes make data encryption and maintenance more difficult, which affects system performance and security.</a:t>
            </a:r>
          </a:p>
        </p:txBody>
      </p:sp>
    </p:spTree>
    <p:extLst>
      <p:ext uri="{BB962C8B-B14F-4D97-AF65-F5344CB8AC3E}">
        <p14:creationId xmlns:p14="http://schemas.microsoft.com/office/powerpoint/2010/main" val="2695078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8439E89E-8652-BD76-A2A1-0699A32B6D6B}"/>
              </a:ext>
            </a:extLst>
          </p:cNvPr>
          <p:cNvSpPr>
            <a:spLocks noGrp="1" noChangeArrowheads="1"/>
          </p:cNvSpPr>
          <p:nvPr>
            <p:ph type="title"/>
          </p:nvPr>
        </p:nvSpPr>
        <p:spPr bwMode="auto">
          <a:xfrm>
            <a:off x="600505" y="55997"/>
            <a:ext cx="11327334"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Hybrid Encryption</a:t>
            </a:r>
            <a:br>
              <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endPar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endParaRPr>
          </a:p>
        </p:txBody>
      </p:sp>
      <p:sp>
        <p:nvSpPr>
          <p:cNvPr id="5" name="Content Placeholder 2">
            <a:extLst>
              <a:ext uri="{FF2B5EF4-FFF2-40B4-BE49-F238E27FC236}">
                <a16:creationId xmlns:a16="http://schemas.microsoft.com/office/drawing/2014/main" id="{A962B838-3210-3699-493D-4324BCBE2CD4}"/>
              </a:ext>
            </a:extLst>
          </p:cNvPr>
          <p:cNvSpPr>
            <a:spLocks noGrp="1"/>
          </p:cNvSpPr>
          <p:nvPr>
            <p:ph idx="1"/>
          </p:nvPr>
        </p:nvSpPr>
        <p:spPr>
          <a:xfrm>
            <a:off x="0" y="1117826"/>
            <a:ext cx="12802980" cy="5024716"/>
          </a:xfrm>
        </p:spPr>
        <p:txBody>
          <a:bodyPr>
            <a:noAutofit/>
          </a:bodyPr>
          <a:lstStyle/>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Using symmetric and asymmetric encryption in tandem:</a:t>
            </a:r>
          </a:p>
          <a:p>
            <a:r>
              <a:rPr lang="en-US" dirty="0">
                <a:solidFill>
                  <a:schemeClr val="accent5">
                    <a:lumMod val="75000"/>
                  </a:schemeClr>
                </a:solidFill>
                <a:highlight>
                  <a:srgbClr val="000000"/>
                </a:highlight>
                <a:latin typeface="Amasis MT Pro Black" panose="02040A04050005020304" pitchFamily="18" charset="0"/>
              </a:rPr>
              <a:t>Hybrid encryption improves data security by combining the benefits of symmetric and asymmetric encryption.</a:t>
            </a:r>
          </a:p>
          <a:p>
            <a:r>
              <a:rPr lang="en-US" dirty="0">
                <a:solidFill>
                  <a:schemeClr val="accent5">
                    <a:lumMod val="75000"/>
                  </a:schemeClr>
                </a:solidFill>
                <a:highlight>
                  <a:srgbClr val="000000"/>
                </a:highlight>
                <a:latin typeface="Amasis MT Pro Black" panose="02040A04050005020304" pitchFamily="18" charset="0"/>
              </a:rPr>
              <a:t>It talks about difficulties with key distribution in symmetric encryption and </a:t>
            </a:r>
            <a:br>
              <a:rPr lang="en-US" dirty="0">
                <a:solidFill>
                  <a:schemeClr val="accent5">
                    <a:lumMod val="75000"/>
                  </a:schemeClr>
                </a:solidFill>
                <a:highlight>
                  <a:srgbClr val="000000"/>
                </a:highlight>
                <a:latin typeface="Amasis MT Pro Black" panose="02040A04050005020304" pitchFamily="18" charset="0"/>
              </a:rPr>
            </a:br>
            <a:br>
              <a:rPr lang="en-US" dirty="0">
                <a:solidFill>
                  <a:schemeClr val="accent5">
                    <a:lumMod val="75000"/>
                  </a:schemeClr>
                </a:solidFill>
                <a:highlight>
                  <a:srgbClr val="000000"/>
                </a:highlight>
                <a:latin typeface="Amasis MT Pro Black" panose="02040A04050005020304" pitchFamily="18" charset="0"/>
              </a:rPr>
            </a:b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Using asymmetric encryption, secure key exchange</a:t>
            </a:r>
          </a:p>
          <a:p>
            <a:r>
              <a:rPr lang="en-US" dirty="0">
                <a:solidFill>
                  <a:schemeClr val="accent5">
                    <a:lumMod val="75000"/>
                  </a:schemeClr>
                </a:solidFill>
                <a:highlight>
                  <a:srgbClr val="000000"/>
                </a:highlight>
                <a:latin typeface="Amasis MT Pro Black" panose="02040A04050005020304" pitchFamily="18" charset="0"/>
              </a:rPr>
              <a:t>Without requiring each party to share a separate secret key, asymmetric encryption enables secure key exchange between them.</a:t>
            </a:r>
          </a:p>
          <a:p>
            <a:r>
              <a:rPr lang="en-US" dirty="0">
                <a:solidFill>
                  <a:schemeClr val="accent5">
                    <a:lumMod val="75000"/>
                  </a:schemeClr>
                </a:solidFill>
                <a:highlight>
                  <a:srgbClr val="000000"/>
                </a:highlight>
                <a:latin typeface="Amasis MT Pro Black" panose="02040A04050005020304" pitchFamily="18" charset="0"/>
              </a:rPr>
              <a:t>It guarantees privacy during key transmission, lowering the possibility of key interception.</a:t>
            </a:r>
          </a:p>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     </a:t>
            </a:r>
          </a:p>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   Using a Symmetric Algorithm for Data Encryption:</a:t>
            </a:r>
          </a:p>
          <a:p>
            <a:r>
              <a:rPr lang="en-US" dirty="0">
                <a:solidFill>
                  <a:schemeClr val="accent5">
                    <a:lumMod val="75000"/>
                  </a:schemeClr>
                </a:solidFill>
                <a:highlight>
                  <a:srgbClr val="000000"/>
                </a:highlight>
                <a:latin typeface="Amasis MT Pro Black" panose="02040A04050005020304" pitchFamily="18" charset="0"/>
              </a:rPr>
              <a:t>Symmetric encryption effectively encrypts data and decrypts it following a safe key exchange. For processing large amounts of data, it ensures more effective and swift data protection.</a:t>
            </a:r>
          </a:p>
        </p:txBody>
      </p:sp>
    </p:spTree>
    <p:extLst>
      <p:ext uri="{BB962C8B-B14F-4D97-AF65-F5344CB8AC3E}">
        <p14:creationId xmlns:p14="http://schemas.microsoft.com/office/powerpoint/2010/main" val="428297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ECD860FB-08FE-0F38-A697-AA4E68A53990}"/>
              </a:ext>
            </a:extLst>
          </p:cNvPr>
          <p:cNvSpPr>
            <a:spLocks noGrp="1" noChangeArrowheads="1"/>
          </p:cNvSpPr>
          <p:nvPr>
            <p:ph type="title"/>
          </p:nvPr>
        </p:nvSpPr>
        <p:spPr bwMode="auto">
          <a:xfrm>
            <a:off x="600505" y="55997"/>
            <a:ext cx="11327334"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End-to-end Encryption</a:t>
            </a:r>
            <a:br>
              <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endParaRPr kumimoji="0" lang="en-US" altLang="en-US" sz="66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endParaRPr>
          </a:p>
        </p:txBody>
      </p:sp>
      <p:sp>
        <p:nvSpPr>
          <p:cNvPr id="9" name="Content Placeholder 2">
            <a:extLst>
              <a:ext uri="{FF2B5EF4-FFF2-40B4-BE49-F238E27FC236}">
                <a16:creationId xmlns:a16="http://schemas.microsoft.com/office/drawing/2014/main" id="{27925D5F-5BBD-A563-C70F-2D1A7EC96A00}"/>
              </a:ext>
            </a:extLst>
          </p:cNvPr>
          <p:cNvSpPr>
            <a:spLocks noGrp="1"/>
          </p:cNvSpPr>
          <p:nvPr>
            <p:ph idx="1"/>
          </p:nvPr>
        </p:nvSpPr>
        <p:spPr>
          <a:xfrm>
            <a:off x="0" y="1346426"/>
            <a:ext cx="12802980" cy="5024716"/>
          </a:xfrm>
        </p:spPr>
        <p:txBody>
          <a:bodyPr>
            <a:noAutofit/>
          </a:bodyPr>
          <a:lstStyle/>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Asymmetric encryption:</a:t>
            </a:r>
          </a:p>
          <a:p>
            <a:pPr marL="0" indent="0">
              <a:buNone/>
            </a:pPr>
            <a:r>
              <a:rPr lang="en-US" dirty="0">
                <a:solidFill>
                  <a:schemeClr val="accent5">
                    <a:lumMod val="75000"/>
                  </a:schemeClr>
                </a:solidFill>
                <a:highlight>
                  <a:srgbClr val="000000"/>
                </a:highlight>
                <a:latin typeface="Amasis MT Pro Black" panose="02040A04050005020304" pitchFamily="18" charset="0"/>
              </a:rPr>
              <a:t>End-to-end encryption guarantees that information is securely encrypted from the source to the recipient, preventing unauthorized access while it is being transmitted.</a:t>
            </a:r>
          </a:p>
          <a:p>
            <a:pPr marL="0" indent="0">
              <a:buNone/>
            </a:pPr>
            <a:r>
              <a:rPr lang="en-US" dirty="0">
                <a:solidFill>
                  <a:schemeClr val="accent5">
                    <a:lumMod val="75000"/>
                  </a:schemeClr>
                </a:solidFill>
                <a:highlight>
                  <a:srgbClr val="000000"/>
                </a:highlight>
                <a:latin typeface="Amasis MT Pro Black" panose="02040A04050005020304" pitchFamily="18" charset="0"/>
              </a:rPr>
              <a:t>It guarantees anonymity and privacy by allowing only the intended recipients to decode the data.</a:t>
            </a:r>
            <a:br>
              <a:rPr lang="en-US" dirty="0">
                <a:solidFill>
                  <a:schemeClr val="accent5">
                    <a:lumMod val="75000"/>
                  </a:schemeClr>
                </a:solidFill>
                <a:highlight>
                  <a:srgbClr val="000000"/>
                </a:highlight>
                <a:latin typeface="Amasis MT Pro Black" panose="02040A04050005020304" pitchFamily="18" charset="0"/>
              </a:rPr>
            </a:br>
            <a:endParaRPr lang="en-US" dirty="0">
              <a:solidFill>
                <a:schemeClr val="accent5">
                  <a:lumMod val="75000"/>
                </a:schemeClr>
              </a:solidFill>
              <a:highlight>
                <a:srgbClr val="000000"/>
              </a:highlight>
              <a:latin typeface="Amasis MT Pro Black" panose="02040A04050005020304" pitchFamily="18" charset="0"/>
            </a:endParaRPr>
          </a:p>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During transmission, data is protected:</a:t>
            </a:r>
          </a:p>
          <a:p>
            <a:pPr marL="0" indent="0">
              <a:buNone/>
            </a:pPr>
            <a:r>
              <a:rPr lang="en-US" dirty="0">
                <a:solidFill>
                  <a:schemeClr val="accent5">
                    <a:lumMod val="75000"/>
                  </a:schemeClr>
                </a:solidFill>
                <a:highlight>
                  <a:srgbClr val="000000"/>
                </a:highlight>
                <a:latin typeface="Amasis MT Pro Black" panose="02040A04050005020304" pitchFamily="18" charset="0"/>
              </a:rPr>
              <a:t>Data is kept encrypted and unavailable to middlemen, hackers, or eavesdroppers is sending.</a:t>
            </a:r>
          </a:p>
          <a:p>
            <a:pPr marL="0" indent="0">
              <a:buNone/>
            </a:pPr>
            <a:r>
              <a:rPr lang="en-US" dirty="0">
                <a:solidFill>
                  <a:schemeClr val="accent5">
                    <a:lumMod val="75000"/>
                  </a:schemeClr>
                </a:solidFill>
                <a:highlight>
                  <a:srgbClr val="000000"/>
                </a:highlight>
                <a:latin typeface="Amasis MT Pro Black" panose="02040A04050005020304" pitchFamily="18" charset="0"/>
              </a:rPr>
              <a:t>It offers a secure communication channel and preserves data integrity and confidentiality.</a:t>
            </a:r>
            <a:br>
              <a:rPr lang="en-US" dirty="0">
                <a:solidFill>
                  <a:schemeClr val="accent5">
                    <a:lumMod val="75000"/>
                  </a:schemeClr>
                </a:solidFill>
                <a:highlight>
                  <a:srgbClr val="000000"/>
                </a:highlight>
                <a:latin typeface="Amasis MT Pro Black" panose="02040A04050005020304" pitchFamily="18" charset="0"/>
              </a:rPr>
            </a:br>
            <a:endParaRPr lang="en-US" dirty="0">
              <a:solidFill>
                <a:schemeClr val="accent5">
                  <a:lumMod val="75000"/>
                </a:schemeClr>
              </a:solidFill>
              <a:highlight>
                <a:srgbClr val="000000"/>
              </a:highlight>
              <a:latin typeface="Amasis MT Pro Black" panose="02040A04050005020304" pitchFamily="18" charset="0"/>
            </a:endParaRPr>
          </a:p>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Sender and receiver only having limited access:</a:t>
            </a:r>
          </a:p>
          <a:p>
            <a:pPr marL="0" indent="0">
              <a:buNone/>
            </a:pPr>
            <a:r>
              <a:rPr lang="en-US" dirty="0">
                <a:solidFill>
                  <a:schemeClr val="accent5">
                    <a:lumMod val="75000"/>
                  </a:schemeClr>
                </a:solidFill>
                <a:highlight>
                  <a:srgbClr val="000000"/>
                </a:highlight>
                <a:latin typeface="Amasis MT Pro Black" panose="02040A04050005020304" pitchFamily="18" charset="0"/>
              </a:rPr>
              <a:t>The encryption keys to access the data are only in the hands of the sender and chosen receiver.</a:t>
            </a:r>
          </a:p>
          <a:p>
            <a:pPr marL="0" indent="0">
              <a:buNone/>
            </a:pPr>
            <a:r>
              <a:rPr lang="en-US" dirty="0">
                <a:solidFill>
                  <a:schemeClr val="accent5">
                    <a:lumMod val="75000"/>
                  </a:schemeClr>
                </a:solidFill>
                <a:highlight>
                  <a:srgbClr val="000000"/>
                </a:highlight>
                <a:latin typeface="Amasis MT Pro Black" panose="02040A04050005020304" pitchFamily="18" charset="0"/>
              </a:rPr>
              <a:t>By limiting access, this makes sure that only the intended receivers may decrypt the material.</a:t>
            </a:r>
          </a:p>
        </p:txBody>
      </p:sp>
    </p:spTree>
    <p:extLst>
      <p:ext uri="{BB962C8B-B14F-4D97-AF65-F5344CB8AC3E}">
        <p14:creationId xmlns:p14="http://schemas.microsoft.com/office/powerpoint/2010/main" val="2044571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9A948832-6B84-7AAC-29C1-317AF3A53BA6}"/>
              </a:ext>
            </a:extLst>
          </p:cNvPr>
          <p:cNvSpPr>
            <a:spLocks noGrp="1" noChangeArrowheads="1"/>
          </p:cNvSpPr>
          <p:nvPr>
            <p:ph type="title"/>
          </p:nvPr>
        </p:nvSpPr>
        <p:spPr bwMode="auto">
          <a:xfrm>
            <a:off x="473184" y="-46299"/>
            <a:ext cx="12698806"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4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t>Full disc encryption vs file-level encryption</a:t>
            </a:r>
            <a:br>
              <a:rPr kumimoji="0" lang="en-US" altLang="en-US" sz="54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br>
              <a:rPr kumimoji="0" lang="en-US" altLang="en-US" sz="54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rPr>
            </a:br>
            <a:endParaRPr kumimoji="0" lang="en-US" altLang="en-US" sz="5400" b="0" u="none" strike="noStrike" cap="none" normalizeH="0" baseline="0" dirty="0">
              <a:ln>
                <a:noFill/>
              </a:ln>
              <a:solidFill>
                <a:schemeClr val="accent5">
                  <a:lumMod val="75000"/>
                </a:schemeClr>
              </a:solidFill>
              <a:effectLst>
                <a:glow rad="139700">
                  <a:schemeClr val="accent5">
                    <a:satMod val="175000"/>
                    <a:alpha val="40000"/>
                  </a:schemeClr>
                </a:glow>
                <a:outerShdw blurRad="38100" dist="38100" dir="2700000" algn="tl">
                  <a:srgbClr val="000000">
                    <a:alpha val="43137"/>
                  </a:srgbClr>
                </a:outerShdw>
              </a:effectLst>
              <a:latin typeface="Algerian" panose="04020705040A02060702" pitchFamily="82" charset="0"/>
            </a:endParaRPr>
          </a:p>
        </p:txBody>
      </p:sp>
      <p:sp>
        <p:nvSpPr>
          <p:cNvPr id="5" name="Content Placeholder 2">
            <a:extLst>
              <a:ext uri="{FF2B5EF4-FFF2-40B4-BE49-F238E27FC236}">
                <a16:creationId xmlns:a16="http://schemas.microsoft.com/office/drawing/2014/main" id="{FC39B9C5-36F7-DBE9-0D6F-7A4E93261494}"/>
              </a:ext>
            </a:extLst>
          </p:cNvPr>
          <p:cNvSpPr>
            <a:spLocks noGrp="1"/>
          </p:cNvSpPr>
          <p:nvPr>
            <p:ph idx="1"/>
          </p:nvPr>
        </p:nvSpPr>
        <p:spPr>
          <a:xfrm>
            <a:off x="0" y="1587519"/>
            <a:ext cx="13171990" cy="4795732"/>
          </a:xfrm>
        </p:spPr>
        <p:txBody>
          <a:bodyPr>
            <a:noAutofit/>
          </a:bodyPr>
          <a:lstStyle/>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File level encryption</a:t>
            </a:r>
          </a:p>
          <a:p>
            <a:pPr marL="0" indent="0">
              <a:buNone/>
            </a:pPr>
            <a:r>
              <a:rPr lang="en-US" dirty="0">
                <a:solidFill>
                  <a:schemeClr val="accent5">
                    <a:lumMod val="75000"/>
                  </a:schemeClr>
                </a:solidFill>
                <a:highlight>
                  <a:srgbClr val="000000"/>
                </a:highlight>
                <a:latin typeface="Amasis MT Pro Black" panose="02040A04050005020304" pitchFamily="18" charset="0"/>
              </a:rPr>
              <a:t>Individual files and folders are encrypted independently via file-level encryption.</a:t>
            </a:r>
          </a:p>
          <a:p>
            <a:pPr marL="0" indent="0">
              <a:buNone/>
            </a:pPr>
            <a:r>
              <a:rPr lang="en-US" dirty="0">
                <a:solidFill>
                  <a:schemeClr val="accent5">
                    <a:lumMod val="75000"/>
                  </a:schemeClr>
                </a:solidFill>
                <a:highlight>
                  <a:srgbClr val="000000"/>
                </a:highlight>
                <a:latin typeface="Amasis MT Pro Black" panose="02040A04050005020304" pitchFamily="18" charset="0"/>
              </a:rPr>
              <a:t>Since each file has its own encryption, more options for protecting particular data are available.</a:t>
            </a: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How it encrypts certain documents and folders:</a:t>
            </a:r>
          </a:p>
          <a:p>
            <a:pPr marL="0" indent="0">
              <a:buNone/>
            </a:pPr>
            <a:r>
              <a:rPr lang="en-US" dirty="0">
                <a:solidFill>
                  <a:schemeClr val="accent5">
                    <a:lumMod val="75000"/>
                  </a:schemeClr>
                </a:solidFill>
                <a:highlight>
                  <a:srgbClr val="000000"/>
                </a:highlight>
                <a:latin typeface="Amasis MT Pro Black" panose="02040A04050005020304" pitchFamily="18" charset="0"/>
              </a:rPr>
              <a:t>Encryption is only applied to specific files and folders when using file-level encryption.</a:t>
            </a:r>
          </a:p>
          <a:p>
            <a:pPr marL="0" indent="0">
              <a:buNone/>
            </a:pPr>
            <a:r>
              <a:rPr lang="en-US" dirty="0">
                <a:solidFill>
                  <a:schemeClr val="accent5">
                    <a:lumMod val="75000"/>
                  </a:schemeClr>
                </a:solidFill>
                <a:highlight>
                  <a:srgbClr val="000000"/>
                </a:highlight>
                <a:latin typeface="Amasis MT Pro Black" panose="02040A04050005020304" pitchFamily="18" charset="0"/>
              </a:rPr>
              <a:t>Users may select which data to encrypt, offering a more </a:t>
            </a:r>
            <a:r>
              <a:rPr lang="en-US" dirty="0" err="1">
                <a:solidFill>
                  <a:schemeClr val="accent5">
                    <a:lumMod val="75000"/>
                  </a:schemeClr>
                </a:solidFill>
                <a:highlight>
                  <a:srgbClr val="000000"/>
                </a:highlight>
                <a:latin typeface="Amasis MT Pro Black" panose="02040A04050005020304" pitchFamily="18" charset="0"/>
              </a:rPr>
              <a:t>individualised</a:t>
            </a:r>
            <a:r>
              <a:rPr lang="en-US" dirty="0">
                <a:solidFill>
                  <a:schemeClr val="accent5">
                    <a:lumMod val="75000"/>
                  </a:schemeClr>
                </a:solidFill>
                <a:highlight>
                  <a:srgbClr val="000000"/>
                </a:highlight>
                <a:latin typeface="Amasis MT Pro Black" panose="02040A04050005020304" pitchFamily="18" charset="0"/>
              </a:rPr>
              <a:t> method of data security.</a:t>
            </a: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a:p>
            <a:pPr marL="0" indent="0">
              <a:buNone/>
            </a:pPr>
            <a:r>
              <a:rPr lang="en-US" dirty="0">
                <a:solidFill>
                  <a:schemeClr val="accent5">
                    <a:lumMod val="75000"/>
                  </a:schemeClr>
                </a:solidFill>
                <a:effectLst>
                  <a:glow rad="228600">
                    <a:schemeClr val="accent5">
                      <a:satMod val="175000"/>
                      <a:alpha val="40000"/>
                    </a:schemeClr>
                  </a:glow>
                </a:effectLst>
                <a:highlight>
                  <a:srgbClr val="000000"/>
                </a:highlight>
                <a:latin typeface="Algerian" panose="04020705040A02060702" pitchFamily="82" charset="0"/>
              </a:rPr>
              <a:t>Whole-disk encryption</a:t>
            </a:r>
          </a:p>
          <a:p>
            <a:pPr marL="0" indent="0">
              <a:buNone/>
            </a:pPr>
            <a:r>
              <a:rPr lang="en-US" dirty="0">
                <a:solidFill>
                  <a:schemeClr val="accent5">
                    <a:lumMod val="75000"/>
                  </a:schemeClr>
                </a:solidFill>
                <a:highlight>
                  <a:srgbClr val="000000"/>
                </a:highlight>
                <a:latin typeface="Amasis MT Pro Black" panose="02040A04050005020304" pitchFamily="18" charset="0"/>
              </a:rPr>
              <a:t>The whole hard drive or storage device is encrypted when using full disc encryption. Encryption provides complete protection for all data, including the operating system and files.</a:t>
            </a:r>
          </a:p>
          <a:p>
            <a:pPr marL="0" indent="0">
              <a:buNone/>
            </a:pPr>
            <a:endParaRPr lang="en-US" dirty="0">
              <a:solidFill>
                <a:schemeClr val="accent5">
                  <a:lumMod val="75000"/>
                </a:schemeClr>
              </a:solidFill>
              <a:highlight>
                <a:srgbClr val="000000"/>
              </a:highlight>
              <a:latin typeface="Amasis MT Pro Black" panose="02040A04050005020304" pitchFamily="18" charset="0"/>
            </a:endParaRPr>
          </a:p>
        </p:txBody>
      </p:sp>
    </p:spTree>
    <p:extLst>
      <p:ext uri="{BB962C8B-B14F-4D97-AF65-F5344CB8AC3E}">
        <p14:creationId xmlns:p14="http://schemas.microsoft.com/office/powerpoint/2010/main" val="3714566555"/>
      </p:ext>
    </p:extLst>
  </p:cSld>
  <p:clrMapOvr>
    <a:masterClrMapping/>
  </p:clrMapOvr>
</p:sld>
</file>

<file path=ppt/theme/theme1.xml><?xml version="1.0" encoding="utf-8"?>
<a:theme xmlns:a="http://schemas.openxmlformats.org/drawingml/2006/main" name="CitationVTI">
  <a:themeElements>
    <a:clrScheme name="Citation">
      <a:dk1>
        <a:sysClr val="windowText" lastClr="000000"/>
      </a:dk1>
      <a:lt1>
        <a:sysClr val="window" lastClr="FFFFFF"/>
      </a:lt1>
      <a:dk2>
        <a:srgbClr val="01375D"/>
      </a:dk2>
      <a:lt2>
        <a:srgbClr val="F3F2EF"/>
      </a:lt2>
      <a:accent1>
        <a:srgbClr val="29A3D2"/>
      </a:accent1>
      <a:accent2>
        <a:srgbClr val="0669AC"/>
      </a:accent2>
      <a:accent3>
        <a:srgbClr val="FD891C"/>
      </a:accent3>
      <a:accent4>
        <a:srgbClr val="FD6927"/>
      </a:accent4>
      <a:accent5>
        <a:srgbClr val="F95131"/>
      </a:accent5>
      <a:accent6>
        <a:srgbClr val="CE5FAE"/>
      </a:accent6>
      <a:hlink>
        <a:srgbClr val="0F8EC1"/>
      </a:hlink>
      <a:folHlink>
        <a:srgbClr val="DC6400"/>
      </a:folHlink>
    </a:clrScheme>
    <a:fontScheme name="Grandview">
      <a:majorFont>
        <a:latin typeface="Grandview"/>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ationVTI" id="{4899D957-8B31-4AB5-A19D-CB0353FFB667}" vid="{430294D6-2412-4BD3-B567-F0976EA49313}"/>
    </a:ext>
  </a:extLst>
</a:theme>
</file>

<file path=docProps/app.xml><?xml version="1.0" encoding="utf-8"?>
<Properties xmlns="http://schemas.openxmlformats.org/officeDocument/2006/extended-properties" xmlns:vt="http://schemas.openxmlformats.org/officeDocument/2006/docPropsVTypes">
  <Template/>
  <TotalTime>403</TotalTime>
  <Words>1239</Words>
  <Application>Microsoft Office PowerPoint</Application>
  <PresentationFormat>Widescreen</PresentationFormat>
  <Paragraphs>87</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Algerian</vt:lpstr>
      <vt:lpstr>Amasis MT Pro Black</vt:lpstr>
      <vt:lpstr>Arial</vt:lpstr>
      <vt:lpstr>Bauhaus 93</vt:lpstr>
      <vt:lpstr>Grandview</vt:lpstr>
      <vt:lpstr>Grandview Display</vt:lpstr>
      <vt:lpstr>CitationVTI</vt:lpstr>
      <vt:lpstr>   delving into the world of Encryption</vt:lpstr>
      <vt:lpstr>PowerPoint Presentation</vt:lpstr>
      <vt:lpstr>PowerPoint Presentation</vt:lpstr>
      <vt:lpstr>PowerPoint Presentation</vt:lpstr>
      <vt:lpstr>Symmetric Encryption </vt:lpstr>
      <vt:lpstr>Asymmetric Encryption </vt:lpstr>
      <vt:lpstr>Hybrid Encryption </vt:lpstr>
      <vt:lpstr>End-to-end Encryption </vt:lpstr>
      <vt:lpstr>Full disc encryption vs file-level encryption  </vt:lpstr>
      <vt:lpstr>Encryption Key Administration</vt:lpstr>
      <vt:lpstr>Recommendations </vt:lpstr>
      <vt:lpstr>~Manmeet Singh Kohli  991667681  info24178  Computer network  security  Sri Devi Pondicherry Rammohan  July 25,2023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delving into the world of Encryption</dc:title>
  <dc:creator>Navneet Kaur</dc:creator>
  <cp:lastModifiedBy>Navneet Kaur</cp:lastModifiedBy>
  <cp:revision>2</cp:revision>
  <dcterms:created xsi:type="dcterms:W3CDTF">2023-07-22T19:54:29Z</dcterms:created>
  <dcterms:modified xsi:type="dcterms:W3CDTF">2023-07-24T22:20:55Z</dcterms:modified>
</cp:coreProperties>
</file>

<file path=docProps/thumbnail.jpeg>
</file>